
<file path=[Content_Types].xml><?xml version="1.0" encoding="utf-8"?>
<Types xmlns="http://schemas.openxmlformats.org/package/2006/content-types">
  <Default Extension="jpeg" ContentType="image/jpe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72" r:id="rId2"/>
    <p:sldId id="256" r:id="rId3"/>
    <p:sldId id="257" r:id="rId4"/>
    <p:sldId id="258" r:id="rId5"/>
    <p:sldId id="259" r:id="rId6"/>
    <p:sldId id="260" r:id="rId7"/>
    <p:sldId id="262" r:id="rId8"/>
    <p:sldId id="263" r:id="rId9"/>
    <p:sldId id="264" r:id="rId10"/>
    <p:sldId id="265" r:id="rId11"/>
    <p:sldId id="266" r:id="rId12"/>
    <p:sldId id="267" r:id="rId13"/>
    <p:sldId id="268" r:id="rId14"/>
    <p:sldId id="269" r:id="rId15"/>
    <p:sldId id="270" r:id="rId16"/>
    <p:sldId id="271" r:id="rId17"/>
    <p:sldId id="273" r:id="rId1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1"/>
    <p:restoredTop sz="94670"/>
  </p:normalViewPr>
  <p:slideViewPr>
    <p:cSldViewPr snapToGrid="0" snapToObjects="1">
      <p:cViewPr varScale="1">
        <p:scale>
          <a:sx n="109" d="100"/>
          <a:sy n="109" d="100"/>
        </p:scale>
        <p:origin x="680" y="18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media/image1.tiff>
</file>

<file path=ppt/media/image10.tiff>
</file>

<file path=ppt/media/image11.tiff>
</file>

<file path=ppt/media/image12.tiff>
</file>

<file path=ppt/media/image13.tiff>
</file>

<file path=ppt/media/image14.tiff>
</file>

<file path=ppt/media/image15.tiff>
</file>

<file path=ppt/media/image16.tiff>
</file>

<file path=ppt/media/image17.tiff>
</file>

<file path=ppt/media/image18.tiff>
</file>

<file path=ppt/media/image19.tiff>
</file>

<file path=ppt/media/image2.tiff>
</file>

<file path=ppt/media/image3.tiff>
</file>

<file path=ppt/media/image4.tiff>
</file>

<file path=ppt/media/image5.tiff>
</file>

<file path=ppt/media/image6.tiff>
</file>

<file path=ppt/media/image7.tiff>
</file>

<file path=ppt/media/image8.tiff>
</file>

<file path=ppt/media/image9.tiff>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938A29-9B50-1C4B-8E2A-14B73797BBC5}"/>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B01B1D8B-E04F-9746-AAE8-5EC3059D91C7}"/>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42BB90E2-024D-8546-BB3B-16A0F2AA7EA8}"/>
              </a:ext>
            </a:extLst>
          </p:cNvPr>
          <p:cNvSpPr>
            <a:spLocks noGrp="1"/>
          </p:cNvSpPr>
          <p:nvPr>
            <p:ph type="dt" sz="half" idx="10"/>
          </p:nvPr>
        </p:nvSpPr>
        <p:spPr/>
        <p:txBody>
          <a:bodyPr/>
          <a:lstStyle/>
          <a:p>
            <a:fld id="{666C2526-BD74-6F49-B8D9-7A47D884F999}" type="datetimeFigureOut">
              <a:rPr lang="en-US" smtClean="0"/>
              <a:t>3/9/21</a:t>
            </a:fld>
            <a:endParaRPr lang="en-US"/>
          </a:p>
        </p:txBody>
      </p:sp>
      <p:sp>
        <p:nvSpPr>
          <p:cNvPr id="5" name="Footer Placeholder 4">
            <a:extLst>
              <a:ext uri="{FF2B5EF4-FFF2-40B4-BE49-F238E27FC236}">
                <a16:creationId xmlns:a16="http://schemas.microsoft.com/office/drawing/2014/main" id="{B378FC89-A5C4-A944-864F-18319A79498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E1AC038-ADE9-654C-9CDC-5F3EF7BA05AC}"/>
              </a:ext>
            </a:extLst>
          </p:cNvPr>
          <p:cNvSpPr>
            <a:spLocks noGrp="1"/>
          </p:cNvSpPr>
          <p:nvPr>
            <p:ph type="sldNum" sz="quarter" idx="12"/>
          </p:nvPr>
        </p:nvSpPr>
        <p:spPr/>
        <p:txBody>
          <a:bodyPr/>
          <a:lstStyle/>
          <a:p>
            <a:fld id="{D9854E0D-8554-1E44-9318-4412D61A7A0F}" type="slidenum">
              <a:rPr lang="en-US" smtClean="0"/>
              <a:t>‹#›</a:t>
            </a:fld>
            <a:endParaRPr lang="en-US"/>
          </a:p>
        </p:txBody>
      </p:sp>
    </p:spTree>
    <p:extLst>
      <p:ext uri="{BB962C8B-B14F-4D97-AF65-F5344CB8AC3E}">
        <p14:creationId xmlns:p14="http://schemas.microsoft.com/office/powerpoint/2010/main" val="256977924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52DA05-7955-0048-B7DB-515D658AC5CC}"/>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EFA5A60-CDC9-DD4E-AD7F-51D7A18FB98C}"/>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35A9EA5-D04F-654F-9323-6893B8A3860E}"/>
              </a:ext>
            </a:extLst>
          </p:cNvPr>
          <p:cNvSpPr>
            <a:spLocks noGrp="1"/>
          </p:cNvSpPr>
          <p:nvPr>
            <p:ph type="dt" sz="half" idx="10"/>
          </p:nvPr>
        </p:nvSpPr>
        <p:spPr/>
        <p:txBody>
          <a:bodyPr/>
          <a:lstStyle/>
          <a:p>
            <a:fld id="{666C2526-BD74-6F49-B8D9-7A47D884F999}" type="datetimeFigureOut">
              <a:rPr lang="en-US" smtClean="0"/>
              <a:t>3/9/21</a:t>
            </a:fld>
            <a:endParaRPr lang="en-US"/>
          </a:p>
        </p:txBody>
      </p:sp>
      <p:sp>
        <p:nvSpPr>
          <p:cNvPr id="5" name="Footer Placeholder 4">
            <a:extLst>
              <a:ext uri="{FF2B5EF4-FFF2-40B4-BE49-F238E27FC236}">
                <a16:creationId xmlns:a16="http://schemas.microsoft.com/office/drawing/2014/main" id="{EF1918F7-96D7-C447-A062-5E1FB311BA0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452D1F1-6FBA-334A-AE9B-6DF125A33159}"/>
              </a:ext>
            </a:extLst>
          </p:cNvPr>
          <p:cNvSpPr>
            <a:spLocks noGrp="1"/>
          </p:cNvSpPr>
          <p:nvPr>
            <p:ph type="sldNum" sz="quarter" idx="12"/>
          </p:nvPr>
        </p:nvSpPr>
        <p:spPr/>
        <p:txBody>
          <a:bodyPr/>
          <a:lstStyle/>
          <a:p>
            <a:fld id="{D9854E0D-8554-1E44-9318-4412D61A7A0F}" type="slidenum">
              <a:rPr lang="en-US" smtClean="0"/>
              <a:t>‹#›</a:t>
            </a:fld>
            <a:endParaRPr lang="en-US"/>
          </a:p>
        </p:txBody>
      </p:sp>
    </p:spTree>
    <p:extLst>
      <p:ext uri="{BB962C8B-B14F-4D97-AF65-F5344CB8AC3E}">
        <p14:creationId xmlns:p14="http://schemas.microsoft.com/office/powerpoint/2010/main" val="241870555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843BE32D-6E03-744A-9DCB-DDE6DC183FE7}"/>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06E01DC1-2C39-7F4D-BFFA-6F11FAC49E82}"/>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4075207-BA0D-6C47-A5A6-41CE39930B8E}"/>
              </a:ext>
            </a:extLst>
          </p:cNvPr>
          <p:cNvSpPr>
            <a:spLocks noGrp="1"/>
          </p:cNvSpPr>
          <p:nvPr>
            <p:ph type="dt" sz="half" idx="10"/>
          </p:nvPr>
        </p:nvSpPr>
        <p:spPr/>
        <p:txBody>
          <a:bodyPr/>
          <a:lstStyle/>
          <a:p>
            <a:fld id="{666C2526-BD74-6F49-B8D9-7A47D884F999}" type="datetimeFigureOut">
              <a:rPr lang="en-US" smtClean="0"/>
              <a:t>3/9/21</a:t>
            </a:fld>
            <a:endParaRPr lang="en-US"/>
          </a:p>
        </p:txBody>
      </p:sp>
      <p:sp>
        <p:nvSpPr>
          <p:cNvPr id="5" name="Footer Placeholder 4">
            <a:extLst>
              <a:ext uri="{FF2B5EF4-FFF2-40B4-BE49-F238E27FC236}">
                <a16:creationId xmlns:a16="http://schemas.microsoft.com/office/drawing/2014/main" id="{5E4D954A-2E94-1F44-A451-411FA243931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F1FA96E-9F74-984F-8BF0-A7DC7F1BB8B6}"/>
              </a:ext>
            </a:extLst>
          </p:cNvPr>
          <p:cNvSpPr>
            <a:spLocks noGrp="1"/>
          </p:cNvSpPr>
          <p:nvPr>
            <p:ph type="sldNum" sz="quarter" idx="12"/>
          </p:nvPr>
        </p:nvSpPr>
        <p:spPr/>
        <p:txBody>
          <a:bodyPr/>
          <a:lstStyle/>
          <a:p>
            <a:fld id="{D9854E0D-8554-1E44-9318-4412D61A7A0F}" type="slidenum">
              <a:rPr lang="en-US" smtClean="0"/>
              <a:t>‹#›</a:t>
            </a:fld>
            <a:endParaRPr lang="en-US"/>
          </a:p>
        </p:txBody>
      </p:sp>
    </p:spTree>
    <p:extLst>
      <p:ext uri="{BB962C8B-B14F-4D97-AF65-F5344CB8AC3E}">
        <p14:creationId xmlns:p14="http://schemas.microsoft.com/office/powerpoint/2010/main" val="320828936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F090B5-7635-9345-BB99-4F163E2E7174}"/>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190CC41D-3B39-BD45-825D-E6B86A6079B6}"/>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625332C-4B12-B84E-B4C4-BB5DF99D020F}"/>
              </a:ext>
            </a:extLst>
          </p:cNvPr>
          <p:cNvSpPr>
            <a:spLocks noGrp="1"/>
          </p:cNvSpPr>
          <p:nvPr>
            <p:ph type="dt" sz="half" idx="10"/>
          </p:nvPr>
        </p:nvSpPr>
        <p:spPr/>
        <p:txBody>
          <a:bodyPr/>
          <a:lstStyle/>
          <a:p>
            <a:fld id="{666C2526-BD74-6F49-B8D9-7A47D884F999}" type="datetimeFigureOut">
              <a:rPr lang="en-US" smtClean="0"/>
              <a:t>3/9/21</a:t>
            </a:fld>
            <a:endParaRPr lang="en-US"/>
          </a:p>
        </p:txBody>
      </p:sp>
      <p:sp>
        <p:nvSpPr>
          <p:cNvPr id="5" name="Footer Placeholder 4">
            <a:extLst>
              <a:ext uri="{FF2B5EF4-FFF2-40B4-BE49-F238E27FC236}">
                <a16:creationId xmlns:a16="http://schemas.microsoft.com/office/drawing/2014/main" id="{A26A9E66-95F9-6B4A-B4BA-ECE21449713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54337CD-39A9-D943-881C-00B27BCE15EB}"/>
              </a:ext>
            </a:extLst>
          </p:cNvPr>
          <p:cNvSpPr>
            <a:spLocks noGrp="1"/>
          </p:cNvSpPr>
          <p:nvPr>
            <p:ph type="sldNum" sz="quarter" idx="12"/>
          </p:nvPr>
        </p:nvSpPr>
        <p:spPr/>
        <p:txBody>
          <a:bodyPr/>
          <a:lstStyle/>
          <a:p>
            <a:fld id="{D9854E0D-8554-1E44-9318-4412D61A7A0F}" type="slidenum">
              <a:rPr lang="en-US" smtClean="0"/>
              <a:t>‹#›</a:t>
            </a:fld>
            <a:endParaRPr lang="en-US"/>
          </a:p>
        </p:txBody>
      </p:sp>
    </p:spTree>
    <p:extLst>
      <p:ext uri="{BB962C8B-B14F-4D97-AF65-F5344CB8AC3E}">
        <p14:creationId xmlns:p14="http://schemas.microsoft.com/office/powerpoint/2010/main" val="58387224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0C0A8E-E583-6544-B0E4-8A58E3F87E5C}"/>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6714FAC1-5814-9443-AE89-D6DBF289823D}"/>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F1BA24F5-6419-7D44-816D-D7EABE521F80}"/>
              </a:ext>
            </a:extLst>
          </p:cNvPr>
          <p:cNvSpPr>
            <a:spLocks noGrp="1"/>
          </p:cNvSpPr>
          <p:nvPr>
            <p:ph type="dt" sz="half" idx="10"/>
          </p:nvPr>
        </p:nvSpPr>
        <p:spPr/>
        <p:txBody>
          <a:bodyPr/>
          <a:lstStyle/>
          <a:p>
            <a:fld id="{666C2526-BD74-6F49-B8D9-7A47D884F999}" type="datetimeFigureOut">
              <a:rPr lang="en-US" smtClean="0"/>
              <a:t>3/9/21</a:t>
            </a:fld>
            <a:endParaRPr lang="en-US"/>
          </a:p>
        </p:txBody>
      </p:sp>
      <p:sp>
        <p:nvSpPr>
          <p:cNvPr id="5" name="Footer Placeholder 4">
            <a:extLst>
              <a:ext uri="{FF2B5EF4-FFF2-40B4-BE49-F238E27FC236}">
                <a16:creationId xmlns:a16="http://schemas.microsoft.com/office/drawing/2014/main" id="{BA0CDE9C-C1FD-2740-804C-73BEE87AC30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4FCFC84-FDD3-B147-91DB-EA685BEACD6F}"/>
              </a:ext>
            </a:extLst>
          </p:cNvPr>
          <p:cNvSpPr>
            <a:spLocks noGrp="1"/>
          </p:cNvSpPr>
          <p:nvPr>
            <p:ph type="sldNum" sz="quarter" idx="12"/>
          </p:nvPr>
        </p:nvSpPr>
        <p:spPr/>
        <p:txBody>
          <a:bodyPr/>
          <a:lstStyle/>
          <a:p>
            <a:fld id="{D9854E0D-8554-1E44-9318-4412D61A7A0F}" type="slidenum">
              <a:rPr lang="en-US" smtClean="0"/>
              <a:t>‹#›</a:t>
            </a:fld>
            <a:endParaRPr lang="en-US"/>
          </a:p>
        </p:txBody>
      </p:sp>
    </p:spTree>
    <p:extLst>
      <p:ext uri="{BB962C8B-B14F-4D97-AF65-F5344CB8AC3E}">
        <p14:creationId xmlns:p14="http://schemas.microsoft.com/office/powerpoint/2010/main" val="372973300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137E6B-FE44-CA48-B88C-1EB199C84D29}"/>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10432806-5E35-094F-B0F1-29CE42074025}"/>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C254E48-0780-9840-9A52-8635E0C1B625}"/>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A8BDA578-7112-0C4C-B3C9-EC8073950131}"/>
              </a:ext>
            </a:extLst>
          </p:cNvPr>
          <p:cNvSpPr>
            <a:spLocks noGrp="1"/>
          </p:cNvSpPr>
          <p:nvPr>
            <p:ph type="dt" sz="half" idx="10"/>
          </p:nvPr>
        </p:nvSpPr>
        <p:spPr/>
        <p:txBody>
          <a:bodyPr/>
          <a:lstStyle/>
          <a:p>
            <a:fld id="{666C2526-BD74-6F49-B8D9-7A47D884F999}" type="datetimeFigureOut">
              <a:rPr lang="en-US" smtClean="0"/>
              <a:t>3/9/21</a:t>
            </a:fld>
            <a:endParaRPr lang="en-US"/>
          </a:p>
        </p:txBody>
      </p:sp>
      <p:sp>
        <p:nvSpPr>
          <p:cNvPr id="6" name="Footer Placeholder 5">
            <a:extLst>
              <a:ext uri="{FF2B5EF4-FFF2-40B4-BE49-F238E27FC236}">
                <a16:creationId xmlns:a16="http://schemas.microsoft.com/office/drawing/2014/main" id="{41D68352-4E2A-F24C-BFBC-FAC88F41251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9112541-7097-2D4D-B4BF-A06BB9F48066}"/>
              </a:ext>
            </a:extLst>
          </p:cNvPr>
          <p:cNvSpPr>
            <a:spLocks noGrp="1"/>
          </p:cNvSpPr>
          <p:nvPr>
            <p:ph type="sldNum" sz="quarter" idx="12"/>
          </p:nvPr>
        </p:nvSpPr>
        <p:spPr/>
        <p:txBody>
          <a:bodyPr/>
          <a:lstStyle/>
          <a:p>
            <a:fld id="{D9854E0D-8554-1E44-9318-4412D61A7A0F}" type="slidenum">
              <a:rPr lang="en-US" smtClean="0"/>
              <a:t>‹#›</a:t>
            </a:fld>
            <a:endParaRPr lang="en-US"/>
          </a:p>
        </p:txBody>
      </p:sp>
    </p:spTree>
    <p:extLst>
      <p:ext uri="{BB962C8B-B14F-4D97-AF65-F5344CB8AC3E}">
        <p14:creationId xmlns:p14="http://schemas.microsoft.com/office/powerpoint/2010/main" val="150422093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F62E2D-1277-0045-B611-E19BFB77F8E4}"/>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83C13CD6-F0AB-6C41-BE3A-B0D656E48FBE}"/>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1D111117-E69F-3543-90C5-9C159901C9C1}"/>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C480F994-5468-D547-B238-17A0D38FE434}"/>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1819D5F3-F450-9E4A-A05E-612959E20988}"/>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D980F125-3521-214C-963F-0874E6B2C16E}"/>
              </a:ext>
            </a:extLst>
          </p:cNvPr>
          <p:cNvSpPr>
            <a:spLocks noGrp="1"/>
          </p:cNvSpPr>
          <p:nvPr>
            <p:ph type="dt" sz="half" idx="10"/>
          </p:nvPr>
        </p:nvSpPr>
        <p:spPr/>
        <p:txBody>
          <a:bodyPr/>
          <a:lstStyle/>
          <a:p>
            <a:fld id="{666C2526-BD74-6F49-B8D9-7A47D884F999}" type="datetimeFigureOut">
              <a:rPr lang="en-US" smtClean="0"/>
              <a:t>3/9/21</a:t>
            </a:fld>
            <a:endParaRPr lang="en-US"/>
          </a:p>
        </p:txBody>
      </p:sp>
      <p:sp>
        <p:nvSpPr>
          <p:cNvPr id="8" name="Footer Placeholder 7">
            <a:extLst>
              <a:ext uri="{FF2B5EF4-FFF2-40B4-BE49-F238E27FC236}">
                <a16:creationId xmlns:a16="http://schemas.microsoft.com/office/drawing/2014/main" id="{E844812D-D454-D447-A665-F9FAEB069A16}"/>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653FBBF7-795F-764D-8AFF-AC4E35733A3C}"/>
              </a:ext>
            </a:extLst>
          </p:cNvPr>
          <p:cNvSpPr>
            <a:spLocks noGrp="1"/>
          </p:cNvSpPr>
          <p:nvPr>
            <p:ph type="sldNum" sz="quarter" idx="12"/>
          </p:nvPr>
        </p:nvSpPr>
        <p:spPr/>
        <p:txBody>
          <a:bodyPr/>
          <a:lstStyle/>
          <a:p>
            <a:fld id="{D9854E0D-8554-1E44-9318-4412D61A7A0F}" type="slidenum">
              <a:rPr lang="en-US" smtClean="0"/>
              <a:t>‹#›</a:t>
            </a:fld>
            <a:endParaRPr lang="en-US"/>
          </a:p>
        </p:txBody>
      </p:sp>
    </p:spTree>
    <p:extLst>
      <p:ext uri="{BB962C8B-B14F-4D97-AF65-F5344CB8AC3E}">
        <p14:creationId xmlns:p14="http://schemas.microsoft.com/office/powerpoint/2010/main" val="255240486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FFF46F-C00C-D74F-B790-63EB84C2A955}"/>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B1A0204A-988C-584B-9D50-BC225C1C1BF1}"/>
              </a:ext>
            </a:extLst>
          </p:cNvPr>
          <p:cNvSpPr>
            <a:spLocks noGrp="1"/>
          </p:cNvSpPr>
          <p:nvPr>
            <p:ph type="dt" sz="half" idx="10"/>
          </p:nvPr>
        </p:nvSpPr>
        <p:spPr/>
        <p:txBody>
          <a:bodyPr/>
          <a:lstStyle/>
          <a:p>
            <a:fld id="{666C2526-BD74-6F49-B8D9-7A47D884F999}" type="datetimeFigureOut">
              <a:rPr lang="en-US" smtClean="0"/>
              <a:t>3/9/21</a:t>
            </a:fld>
            <a:endParaRPr lang="en-US"/>
          </a:p>
        </p:txBody>
      </p:sp>
      <p:sp>
        <p:nvSpPr>
          <p:cNvPr id="4" name="Footer Placeholder 3">
            <a:extLst>
              <a:ext uri="{FF2B5EF4-FFF2-40B4-BE49-F238E27FC236}">
                <a16:creationId xmlns:a16="http://schemas.microsoft.com/office/drawing/2014/main" id="{796D006A-A679-0A4B-A1FF-7AB043D91C2C}"/>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C4AF8F48-1E63-7640-A24D-3133FB546CEA}"/>
              </a:ext>
            </a:extLst>
          </p:cNvPr>
          <p:cNvSpPr>
            <a:spLocks noGrp="1"/>
          </p:cNvSpPr>
          <p:nvPr>
            <p:ph type="sldNum" sz="quarter" idx="12"/>
          </p:nvPr>
        </p:nvSpPr>
        <p:spPr/>
        <p:txBody>
          <a:bodyPr/>
          <a:lstStyle/>
          <a:p>
            <a:fld id="{D9854E0D-8554-1E44-9318-4412D61A7A0F}" type="slidenum">
              <a:rPr lang="en-US" smtClean="0"/>
              <a:t>‹#›</a:t>
            </a:fld>
            <a:endParaRPr lang="en-US"/>
          </a:p>
        </p:txBody>
      </p:sp>
    </p:spTree>
    <p:extLst>
      <p:ext uri="{BB962C8B-B14F-4D97-AF65-F5344CB8AC3E}">
        <p14:creationId xmlns:p14="http://schemas.microsoft.com/office/powerpoint/2010/main" val="428936925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EFA5AB6F-DDE2-D442-9032-2763107F5959}"/>
              </a:ext>
            </a:extLst>
          </p:cNvPr>
          <p:cNvSpPr>
            <a:spLocks noGrp="1"/>
          </p:cNvSpPr>
          <p:nvPr>
            <p:ph type="dt" sz="half" idx="10"/>
          </p:nvPr>
        </p:nvSpPr>
        <p:spPr/>
        <p:txBody>
          <a:bodyPr/>
          <a:lstStyle/>
          <a:p>
            <a:fld id="{666C2526-BD74-6F49-B8D9-7A47D884F999}" type="datetimeFigureOut">
              <a:rPr lang="en-US" smtClean="0"/>
              <a:t>3/9/21</a:t>
            </a:fld>
            <a:endParaRPr lang="en-US"/>
          </a:p>
        </p:txBody>
      </p:sp>
      <p:sp>
        <p:nvSpPr>
          <p:cNvPr id="3" name="Footer Placeholder 2">
            <a:extLst>
              <a:ext uri="{FF2B5EF4-FFF2-40B4-BE49-F238E27FC236}">
                <a16:creationId xmlns:a16="http://schemas.microsoft.com/office/drawing/2014/main" id="{B0E22732-BC77-7D40-809E-2EB3D4DAC415}"/>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3BD7E271-4F0D-4E46-AC50-DC134DD1CA50}"/>
              </a:ext>
            </a:extLst>
          </p:cNvPr>
          <p:cNvSpPr>
            <a:spLocks noGrp="1"/>
          </p:cNvSpPr>
          <p:nvPr>
            <p:ph type="sldNum" sz="quarter" idx="12"/>
          </p:nvPr>
        </p:nvSpPr>
        <p:spPr/>
        <p:txBody>
          <a:bodyPr/>
          <a:lstStyle/>
          <a:p>
            <a:fld id="{D9854E0D-8554-1E44-9318-4412D61A7A0F}" type="slidenum">
              <a:rPr lang="en-US" smtClean="0"/>
              <a:t>‹#›</a:t>
            </a:fld>
            <a:endParaRPr lang="en-US"/>
          </a:p>
        </p:txBody>
      </p:sp>
    </p:spTree>
    <p:extLst>
      <p:ext uri="{BB962C8B-B14F-4D97-AF65-F5344CB8AC3E}">
        <p14:creationId xmlns:p14="http://schemas.microsoft.com/office/powerpoint/2010/main" val="238134945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BBA530-5F05-7A49-93AC-43C5E41B04D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257E69C4-50BF-2A4D-BD1D-060475F06A77}"/>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DD2C0F9C-1C83-8146-A458-86D6AFB0252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DDD1574-74FD-1644-9BFA-48CB1B5624A5}"/>
              </a:ext>
            </a:extLst>
          </p:cNvPr>
          <p:cNvSpPr>
            <a:spLocks noGrp="1"/>
          </p:cNvSpPr>
          <p:nvPr>
            <p:ph type="dt" sz="half" idx="10"/>
          </p:nvPr>
        </p:nvSpPr>
        <p:spPr/>
        <p:txBody>
          <a:bodyPr/>
          <a:lstStyle/>
          <a:p>
            <a:fld id="{666C2526-BD74-6F49-B8D9-7A47D884F999}" type="datetimeFigureOut">
              <a:rPr lang="en-US" smtClean="0"/>
              <a:t>3/9/21</a:t>
            </a:fld>
            <a:endParaRPr lang="en-US"/>
          </a:p>
        </p:txBody>
      </p:sp>
      <p:sp>
        <p:nvSpPr>
          <p:cNvPr id="6" name="Footer Placeholder 5">
            <a:extLst>
              <a:ext uri="{FF2B5EF4-FFF2-40B4-BE49-F238E27FC236}">
                <a16:creationId xmlns:a16="http://schemas.microsoft.com/office/drawing/2014/main" id="{15C88FCF-ED4D-D941-A541-60CE49329DE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216343F-0B5F-4545-A411-C456E119F3BF}"/>
              </a:ext>
            </a:extLst>
          </p:cNvPr>
          <p:cNvSpPr>
            <a:spLocks noGrp="1"/>
          </p:cNvSpPr>
          <p:nvPr>
            <p:ph type="sldNum" sz="quarter" idx="12"/>
          </p:nvPr>
        </p:nvSpPr>
        <p:spPr/>
        <p:txBody>
          <a:bodyPr/>
          <a:lstStyle/>
          <a:p>
            <a:fld id="{D9854E0D-8554-1E44-9318-4412D61A7A0F}" type="slidenum">
              <a:rPr lang="en-US" smtClean="0"/>
              <a:t>‹#›</a:t>
            </a:fld>
            <a:endParaRPr lang="en-US"/>
          </a:p>
        </p:txBody>
      </p:sp>
    </p:spTree>
    <p:extLst>
      <p:ext uri="{BB962C8B-B14F-4D97-AF65-F5344CB8AC3E}">
        <p14:creationId xmlns:p14="http://schemas.microsoft.com/office/powerpoint/2010/main" val="148880576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D10CE3-C100-C942-933C-EF94465F6561}"/>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B89B76FB-1361-4B47-8B1D-FA3C59A08E5C}"/>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E03910E-849B-FB4C-AB51-6618CAD7BDB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A06DE1E-4006-854F-A90E-780C5614717F}"/>
              </a:ext>
            </a:extLst>
          </p:cNvPr>
          <p:cNvSpPr>
            <a:spLocks noGrp="1"/>
          </p:cNvSpPr>
          <p:nvPr>
            <p:ph type="dt" sz="half" idx="10"/>
          </p:nvPr>
        </p:nvSpPr>
        <p:spPr/>
        <p:txBody>
          <a:bodyPr/>
          <a:lstStyle/>
          <a:p>
            <a:fld id="{666C2526-BD74-6F49-B8D9-7A47D884F999}" type="datetimeFigureOut">
              <a:rPr lang="en-US" smtClean="0"/>
              <a:t>3/9/21</a:t>
            </a:fld>
            <a:endParaRPr lang="en-US"/>
          </a:p>
        </p:txBody>
      </p:sp>
      <p:sp>
        <p:nvSpPr>
          <p:cNvPr id="6" name="Footer Placeholder 5">
            <a:extLst>
              <a:ext uri="{FF2B5EF4-FFF2-40B4-BE49-F238E27FC236}">
                <a16:creationId xmlns:a16="http://schemas.microsoft.com/office/drawing/2014/main" id="{5E8C8115-79D8-F349-9A4C-AE6FCEC8ECA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E492F0EA-F9C9-7E4D-88FE-77FF904A7A08}"/>
              </a:ext>
            </a:extLst>
          </p:cNvPr>
          <p:cNvSpPr>
            <a:spLocks noGrp="1"/>
          </p:cNvSpPr>
          <p:nvPr>
            <p:ph type="sldNum" sz="quarter" idx="12"/>
          </p:nvPr>
        </p:nvSpPr>
        <p:spPr/>
        <p:txBody>
          <a:bodyPr/>
          <a:lstStyle/>
          <a:p>
            <a:fld id="{D9854E0D-8554-1E44-9318-4412D61A7A0F}" type="slidenum">
              <a:rPr lang="en-US" smtClean="0"/>
              <a:t>‹#›</a:t>
            </a:fld>
            <a:endParaRPr lang="en-US"/>
          </a:p>
        </p:txBody>
      </p:sp>
    </p:spTree>
    <p:extLst>
      <p:ext uri="{BB962C8B-B14F-4D97-AF65-F5344CB8AC3E}">
        <p14:creationId xmlns:p14="http://schemas.microsoft.com/office/powerpoint/2010/main" val="218081564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2225A681-16D6-8041-B342-D6B3F6B723D5}"/>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903F2B23-B604-1541-9184-C973781307D4}"/>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BDC2475-02B0-2640-B5C8-606E7F2CBBAC}"/>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66C2526-BD74-6F49-B8D9-7A47D884F999}" type="datetimeFigureOut">
              <a:rPr lang="en-US" smtClean="0"/>
              <a:t>3/9/21</a:t>
            </a:fld>
            <a:endParaRPr lang="en-US"/>
          </a:p>
        </p:txBody>
      </p:sp>
      <p:sp>
        <p:nvSpPr>
          <p:cNvPr id="5" name="Footer Placeholder 4">
            <a:extLst>
              <a:ext uri="{FF2B5EF4-FFF2-40B4-BE49-F238E27FC236}">
                <a16:creationId xmlns:a16="http://schemas.microsoft.com/office/drawing/2014/main" id="{FB9BF855-5ED3-B241-AF42-1C218BD1EB17}"/>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8F0112D8-E70F-9947-8AE2-754C45D2E702}"/>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9854E0D-8554-1E44-9318-4412D61A7A0F}" type="slidenum">
              <a:rPr lang="en-US" smtClean="0"/>
              <a:t>‹#›</a:t>
            </a:fld>
            <a:endParaRPr lang="en-US"/>
          </a:p>
        </p:txBody>
      </p:sp>
    </p:spTree>
    <p:extLst>
      <p:ext uri="{BB962C8B-B14F-4D97-AF65-F5344CB8AC3E}">
        <p14:creationId xmlns:p14="http://schemas.microsoft.com/office/powerpoint/2010/main" val="389521746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tiff"/><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11.tiff"/><Relationship Id="rId2" Type="http://schemas.openxmlformats.org/officeDocument/2006/relationships/image" Target="../media/image10.tiff"/><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image" Target="../media/image12.tiff"/><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image" Target="../media/image13.tiff"/><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image" Target="../media/image15.tiff"/><Relationship Id="rId2" Type="http://schemas.openxmlformats.org/officeDocument/2006/relationships/image" Target="../media/image14.tiff"/><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image" Target="../media/image17.tiff"/><Relationship Id="rId2" Type="http://schemas.openxmlformats.org/officeDocument/2006/relationships/image" Target="../media/image16.tiff"/><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image" Target="../media/image18.tiff"/><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2" Type="http://schemas.openxmlformats.org/officeDocument/2006/relationships/image" Target="../media/image19.tiff"/><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image" Target="../media/image1.tiff"/><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3.tiff"/><Relationship Id="rId2" Type="http://schemas.openxmlformats.org/officeDocument/2006/relationships/image" Target="../media/image2.tiff"/><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5.tiff"/><Relationship Id="rId2" Type="http://schemas.openxmlformats.org/officeDocument/2006/relationships/image" Target="../media/image4.tiff"/><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7.tiff"/><Relationship Id="rId2" Type="http://schemas.openxmlformats.org/officeDocument/2006/relationships/image" Target="../media/image6.tiff"/><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9.tiff"/><Relationship Id="rId2" Type="http://schemas.openxmlformats.org/officeDocument/2006/relationships/image" Target="../media/image8.tiff"/><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EF2147-2F5F-0D46-BD0B-2D1B4D75290D}"/>
              </a:ext>
            </a:extLst>
          </p:cNvPr>
          <p:cNvSpPr>
            <a:spLocks noGrp="1"/>
          </p:cNvSpPr>
          <p:nvPr>
            <p:ph type="title"/>
          </p:nvPr>
        </p:nvSpPr>
        <p:spPr>
          <a:xfrm>
            <a:off x="594946" y="1338141"/>
            <a:ext cx="11002108" cy="3608998"/>
          </a:xfrm>
        </p:spPr>
        <p:txBody>
          <a:bodyPr>
            <a:normAutofit/>
          </a:bodyPr>
          <a:lstStyle/>
          <a:p>
            <a:r>
              <a:rPr lang="en-US" dirty="0"/>
              <a:t>Name                   : </a:t>
            </a:r>
            <a:r>
              <a:rPr lang="en-US" dirty="0" err="1"/>
              <a:t>Ayachit</a:t>
            </a:r>
            <a:r>
              <a:rPr lang="en-US" dirty="0"/>
              <a:t> Madhukar </a:t>
            </a:r>
            <a:br>
              <a:rPr lang="en-US" dirty="0"/>
            </a:br>
            <a:r>
              <a:rPr lang="en-US" dirty="0"/>
              <a:t>Course                 : DSC530</a:t>
            </a:r>
            <a:br>
              <a:rPr lang="en-US" dirty="0"/>
            </a:br>
            <a:r>
              <a:rPr lang="en-US" dirty="0"/>
              <a:t>Instructor            : Mr. Shankar </a:t>
            </a:r>
            <a:r>
              <a:rPr lang="en-US" dirty="0" err="1"/>
              <a:t>Parajulee</a:t>
            </a:r>
            <a:br>
              <a:rPr lang="en-US" dirty="0"/>
            </a:br>
            <a:r>
              <a:rPr lang="en-US" dirty="0"/>
              <a:t>Date                     : 8 Mar 2021</a:t>
            </a:r>
            <a:br>
              <a:rPr lang="en-US" dirty="0"/>
            </a:br>
            <a:endParaRPr lang="en-US" dirty="0"/>
          </a:p>
        </p:txBody>
      </p:sp>
      <p:sp>
        <p:nvSpPr>
          <p:cNvPr id="4" name="Title 1">
            <a:extLst>
              <a:ext uri="{FF2B5EF4-FFF2-40B4-BE49-F238E27FC236}">
                <a16:creationId xmlns:a16="http://schemas.microsoft.com/office/drawing/2014/main" id="{CBC2FA9F-0F42-7446-8245-5F9E585264A6}"/>
              </a:ext>
            </a:extLst>
          </p:cNvPr>
          <p:cNvSpPr txBox="1">
            <a:spLocks/>
          </p:cNvSpPr>
          <p:nvPr/>
        </p:nvSpPr>
        <p:spPr>
          <a:xfrm>
            <a:off x="82062" y="193675"/>
            <a:ext cx="10585938" cy="735013"/>
          </a:xfrm>
          <a:prstGeom prst="rect">
            <a:avLst/>
          </a:prstGeom>
        </p:spPr>
        <p:txBody>
          <a:bodyPr vert="horz" lIns="91440" tIns="45720" rIns="91440" bIns="45720" rtlCol="0" anchor="ctr">
            <a:normAutofit fontScale="975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b="1" dirty="0"/>
              <a:t>Week 12 </a:t>
            </a:r>
          </a:p>
        </p:txBody>
      </p:sp>
      <p:pic>
        <p:nvPicPr>
          <p:cNvPr id="5" name="Picture 4">
            <a:extLst>
              <a:ext uri="{FF2B5EF4-FFF2-40B4-BE49-F238E27FC236}">
                <a16:creationId xmlns:a16="http://schemas.microsoft.com/office/drawing/2014/main" id="{562C8988-35AA-BB49-96A3-237916C1AC50}"/>
              </a:ext>
            </a:extLst>
          </p:cNvPr>
          <p:cNvPicPr>
            <a:picLocks noChangeAspect="1"/>
          </p:cNvPicPr>
          <p:nvPr/>
        </p:nvPicPr>
        <p:blipFill>
          <a:blip r:embed="rId2"/>
          <a:stretch>
            <a:fillRect/>
          </a:stretch>
        </p:blipFill>
        <p:spPr>
          <a:xfrm>
            <a:off x="4443901" y="4846759"/>
            <a:ext cx="2311400" cy="673100"/>
          </a:xfrm>
          <a:prstGeom prst="rect">
            <a:avLst/>
          </a:prstGeom>
        </p:spPr>
      </p:pic>
    </p:spTree>
    <p:extLst>
      <p:ext uri="{BB962C8B-B14F-4D97-AF65-F5344CB8AC3E}">
        <p14:creationId xmlns:p14="http://schemas.microsoft.com/office/powerpoint/2010/main" val="4445425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1995EF-6D4C-D44B-8CFF-A4906EB2E4B2}"/>
              </a:ext>
            </a:extLst>
          </p:cNvPr>
          <p:cNvSpPr>
            <a:spLocks noGrp="1"/>
          </p:cNvSpPr>
          <p:nvPr>
            <p:ph type="ctrTitle"/>
          </p:nvPr>
        </p:nvSpPr>
        <p:spPr>
          <a:xfrm>
            <a:off x="1524000" y="193675"/>
            <a:ext cx="9144000" cy="735013"/>
          </a:xfrm>
        </p:spPr>
        <p:txBody>
          <a:bodyPr>
            <a:normAutofit fontScale="90000"/>
          </a:bodyPr>
          <a:lstStyle/>
          <a:p>
            <a:r>
              <a:rPr lang="en-US" dirty="0"/>
              <a:t>COHORT </a:t>
            </a:r>
          </a:p>
        </p:txBody>
      </p:sp>
      <p:sp>
        <p:nvSpPr>
          <p:cNvPr id="10" name="Subtitle 2">
            <a:extLst>
              <a:ext uri="{FF2B5EF4-FFF2-40B4-BE49-F238E27FC236}">
                <a16:creationId xmlns:a16="http://schemas.microsoft.com/office/drawing/2014/main" id="{EE1939BC-5094-0440-9986-41B97DDC88E5}"/>
              </a:ext>
            </a:extLst>
          </p:cNvPr>
          <p:cNvSpPr>
            <a:spLocks noGrp="1"/>
          </p:cNvSpPr>
          <p:nvPr>
            <p:ph type="subTitle" idx="1"/>
          </p:nvPr>
        </p:nvSpPr>
        <p:spPr>
          <a:xfrm>
            <a:off x="957263" y="927101"/>
            <a:ext cx="10644187" cy="1087437"/>
          </a:xfrm>
        </p:spPr>
        <p:txBody>
          <a:bodyPr>
            <a:normAutofit fontScale="85000" lnSpcReduction="20000"/>
          </a:bodyPr>
          <a:lstStyle/>
          <a:p>
            <a:r>
              <a:rPr lang="en-US" dirty="0"/>
              <a:t> </a:t>
            </a:r>
          </a:p>
          <a:p>
            <a:pPr algn="l"/>
            <a:r>
              <a:rPr lang="en-US" dirty="0"/>
              <a:t>Cohort has significant outliers in upper bound range. Did calculate IQR with lower bound  1891 and upper bound being 2007  , hence ignoring upper bound values greater than 2007. For example 9999 can be a real value.</a:t>
            </a:r>
          </a:p>
          <a:p>
            <a:endParaRPr lang="en-US" dirty="0"/>
          </a:p>
          <a:p>
            <a:endParaRPr lang="en-US" dirty="0"/>
          </a:p>
        </p:txBody>
      </p:sp>
      <p:pic>
        <p:nvPicPr>
          <p:cNvPr id="5" name="Picture 4">
            <a:extLst>
              <a:ext uri="{FF2B5EF4-FFF2-40B4-BE49-F238E27FC236}">
                <a16:creationId xmlns:a16="http://schemas.microsoft.com/office/drawing/2014/main" id="{CD4787B8-C61E-5D43-8C4F-420D6D2AD962}"/>
              </a:ext>
            </a:extLst>
          </p:cNvPr>
          <p:cNvPicPr>
            <a:picLocks noChangeAspect="1"/>
          </p:cNvPicPr>
          <p:nvPr/>
        </p:nvPicPr>
        <p:blipFill>
          <a:blip r:embed="rId2"/>
          <a:stretch>
            <a:fillRect/>
          </a:stretch>
        </p:blipFill>
        <p:spPr>
          <a:xfrm>
            <a:off x="5414961" y="2184356"/>
            <a:ext cx="6672263" cy="3546518"/>
          </a:xfrm>
          <a:prstGeom prst="rect">
            <a:avLst/>
          </a:prstGeom>
        </p:spPr>
      </p:pic>
      <p:pic>
        <p:nvPicPr>
          <p:cNvPr id="6" name="Picture 5">
            <a:extLst>
              <a:ext uri="{FF2B5EF4-FFF2-40B4-BE49-F238E27FC236}">
                <a16:creationId xmlns:a16="http://schemas.microsoft.com/office/drawing/2014/main" id="{CE3678B1-2333-1141-9CF5-198F46E1CBDD}"/>
              </a:ext>
            </a:extLst>
          </p:cNvPr>
          <p:cNvPicPr>
            <a:picLocks noChangeAspect="1"/>
          </p:cNvPicPr>
          <p:nvPr/>
        </p:nvPicPr>
        <p:blipFill>
          <a:blip r:embed="rId3"/>
          <a:stretch>
            <a:fillRect/>
          </a:stretch>
        </p:blipFill>
        <p:spPr>
          <a:xfrm>
            <a:off x="795338" y="2327208"/>
            <a:ext cx="5163908" cy="1859007"/>
          </a:xfrm>
          <a:prstGeom prst="rect">
            <a:avLst/>
          </a:prstGeom>
        </p:spPr>
      </p:pic>
    </p:spTree>
    <p:extLst>
      <p:ext uri="{BB962C8B-B14F-4D97-AF65-F5344CB8AC3E}">
        <p14:creationId xmlns:p14="http://schemas.microsoft.com/office/powerpoint/2010/main" val="138847120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1995EF-6D4C-D44B-8CFF-A4906EB2E4B2}"/>
              </a:ext>
            </a:extLst>
          </p:cNvPr>
          <p:cNvSpPr>
            <a:spLocks noGrp="1"/>
          </p:cNvSpPr>
          <p:nvPr>
            <p:ph type="ctrTitle"/>
          </p:nvPr>
        </p:nvSpPr>
        <p:spPr>
          <a:xfrm>
            <a:off x="1524000" y="193675"/>
            <a:ext cx="9144000" cy="735013"/>
          </a:xfrm>
        </p:spPr>
        <p:txBody>
          <a:bodyPr>
            <a:normAutofit fontScale="90000"/>
          </a:bodyPr>
          <a:lstStyle/>
          <a:p>
            <a:r>
              <a:rPr lang="en-US" dirty="0"/>
              <a:t>Income</a:t>
            </a:r>
          </a:p>
        </p:txBody>
      </p:sp>
      <p:sp>
        <p:nvSpPr>
          <p:cNvPr id="10" name="Subtitle 2">
            <a:extLst>
              <a:ext uri="{FF2B5EF4-FFF2-40B4-BE49-F238E27FC236}">
                <a16:creationId xmlns:a16="http://schemas.microsoft.com/office/drawing/2014/main" id="{EE1939BC-5094-0440-9986-41B97DDC88E5}"/>
              </a:ext>
            </a:extLst>
          </p:cNvPr>
          <p:cNvSpPr>
            <a:spLocks noGrp="1"/>
          </p:cNvSpPr>
          <p:nvPr>
            <p:ph type="subTitle" idx="1"/>
          </p:nvPr>
        </p:nvSpPr>
        <p:spPr>
          <a:xfrm>
            <a:off x="1057276" y="1698625"/>
            <a:ext cx="10644187" cy="1087437"/>
          </a:xfrm>
        </p:spPr>
        <p:txBody>
          <a:bodyPr>
            <a:normAutofit fontScale="92500"/>
          </a:bodyPr>
          <a:lstStyle/>
          <a:p>
            <a:r>
              <a:rPr lang="en-US" dirty="0"/>
              <a:t> </a:t>
            </a:r>
          </a:p>
          <a:p>
            <a:pPr algn="l"/>
            <a:r>
              <a:rPr lang="en-US" dirty="0"/>
              <a:t>Following code and PMF plot demonstrates the comparison of Pre 95 and Post 95 income</a:t>
            </a:r>
          </a:p>
          <a:p>
            <a:endParaRPr lang="en-US" dirty="0"/>
          </a:p>
          <a:p>
            <a:endParaRPr lang="en-US" dirty="0"/>
          </a:p>
        </p:txBody>
      </p:sp>
      <p:sp>
        <p:nvSpPr>
          <p:cNvPr id="7" name="Title 1">
            <a:extLst>
              <a:ext uri="{FF2B5EF4-FFF2-40B4-BE49-F238E27FC236}">
                <a16:creationId xmlns:a16="http://schemas.microsoft.com/office/drawing/2014/main" id="{359CA5FC-D58F-5D4D-B0ED-65118AC27EAE}"/>
              </a:ext>
            </a:extLst>
          </p:cNvPr>
          <p:cNvSpPr txBox="1">
            <a:spLocks/>
          </p:cNvSpPr>
          <p:nvPr/>
        </p:nvSpPr>
        <p:spPr>
          <a:xfrm>
            <a:off x="1516856" y="766698"/>
            <a:ext cx="9144000" cy="735013"/>
          </a:xfrm>
          <a:prstGeom prst="rect">
            <a:avLst/>
          </a:prstGeom>
        </p:spPr>
        <p:txBody>
          <a:bodyPr vert="horz" lIns="91440" tIns="45720" rIns="91440" bIns="45720" rtlCol="0" anchor="b">
            <a:normAutofit fontScale="90000" lnSpcReduction="20000"/>
          </a:bodyPr>
          <a:lstStyle>
            <a:lvl1pPr algn="ctr" defTabSz="914400" rtl="0" eaLnBrk="1" latinLnBrk="0" hangingPunct="1">
              <a:lnSpc>
                <a:spcPct val="90000"/>
              </a:lnSpc>
              <a:spcBef>
                <a:spcPct val="0"/>
              </a:spcBef>
              <a:buNone/>
              <a:defRPr sz="6000" kern="1200">
                <a:solidFill>
                  <a:schemeClr val="tx1"/>
                </a:solidFill>
                <a:latin typeface="+mj-lt"/>
                <a:ea typeface="+mj-ea"/>
                <a:cs typeface="+mj-cs"/>
              </a:defRPr>
            </a:lvl1pPr>
          </a:lstStyle>
          <a:p>
            <a:r>
              <a:rPr lang="en-US" dirty="0"/>
              <a:t>Pre95 vs Post95</a:t>
            </a:r>
          </a:p>
        </p:txBody>
      </p:sp>
      <p:pic>
        <p:nvPicPr>
          <p:cNvPr id="3" name="Picture 2">
            <a:extLst>
              <a:ext uri="{FF2B5EF4-FFF2-40B4-BE49-F238E27FC236}">
                <a16:creationId xmlns:a16="http://schemas.microsoft.com/office/drawing/2014/main" id="{CEFC115C-A6F0-E34A-81BA-560270086393}"/>
              </a:ext>
            </a:extLst>
          </p:cNvPr>
          <p:cNvPicPr>
            <a:picLocks noChangeAspect="1"/>
          </p:cNvPicPr>
          <p:nvPr/>
        </p:nvPicPr>
        <p:blipFill>
          <a:blip r:embed="rId2"/>
          <a:stretch>
            <a:fillRect/>
          </a:stretch>
        </p:blipFill>
        <p:spPr>
          <a:xfrm>
            <a:off x="1676400" y="3256027"/>
            <a:ext cx="9814288" cy="3301936"/>
          </a:xfrm>
          <a:prstGeom prst="rect">
            <a:avLst/>
          </a:prstGeom>
        </p:spPr>
      </p:pic>
    </p:spTree>
    <p:extLst>
      <p:ext uri="{BB962C8B-B14F-4D97-AF65-F5344CB8AC3E}">
        <p14:creationId xmlns:p14="http://schemas.microsoft.com/office/powerpoint/2010/main" val="126432276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1995EF-6D4C-D44B-8CFF-A4906EB2E4B2}"/>
              </a:ext>
            </a:extLst>
          </p:cNvPr>
          <p:cNvSpPr>
            <a:spLocks noGrp="1"/>
          </p:cNvSpPr>
          <p:nvPr>
            <p:ph type="ctrTitle"/>
          </p:nvPr>
        </p:nvSpPr>
        <p:spPr>
          <a:xfrm>
            <a:off x="1524000" y="193675"/>
            <a:ext cx="9144000" cy="735013"/>
          </a:xfrm>
        </p:spPr>
        <p:txBody>
          <a:bodyPr>
            <a:normAutofit fontScale="90000"/>
          </a:bodyPr>
          <a:lstStyle/>
          <a:p>
            <a:r>
              <a:rPr lang="en-US" dirty="0"/>
              <a:t>CDF</a:t>
            </a:r>
          </a:p>
        </p:txBody>
      </p:sp>
      <p:sp>
        <p:nvSpPr>
          <p:cNvPr id="10" name="Subtitle 2">
            <a:extLst>
              <a:ext uri="{FF2B5EF4-FFF2-40B4-BE49-F238E27FC236}">
                <a16:creationId xmlns:a16="http://schemas.microsoft.com/office/drawing/2014/main" id="{EE1939BC-5094-0440-9986-41B97DDC88E5}"/>
              </a:ext>
            </a:extLst>
          </p:cNvPr>
          <p:cNvSpPr>
            <a:spLocks noGrp="1"/>
          </p:cNvSpPr>
          <p:nvPr>
            <p:ph type="subTitle" idx="1"/>
          </p:nvPr>
        </p:nvSpPr>
        <p:spPr>
          <a:xfrm>
            <a:off x="971551" y="769937"/>
            <a:ext cx="10644187" cy="1087437"/>
          </a:xfrm>
        </p:spPr>
        <p:txBody>
          <a:bodyPr>
            <a:normAutofit fontScale="92500"/>
          </a:bodyPr>
          <a:lstStyle/>
          <a:p>
            <a:r>
              <a:rPr lang="en-US" dirty="0"/>
              <a:t> </a:t>
            </a:r>
          </a:p>
          <a:p>
            <a:pPr algn="l"/>
            <a:r>
              <a:rPr lang="en-US" dirty="0"/>
              <a:t>Following code and CDF plot demonstrates the comparison of Pre 95 and Post 95 income</a:t>
            </a:r>
          </a:p>
          <a:p>
            <a:endParaRPr lang="en-US" dirty="0"/>
          </a:p>
          <a:p>
            <a:endParaRPr lang="en-US" dirty="0"/>
          </a:p>
        </p:txBody>
      </p:sp>
      <p:pic>
        <p:nvPicPr>
          <p:cNvPr id="4" name="Picture 3">
            <a:extLst>
              <a:ext uri="{FF2B5EF4-FFF2-40B4-BE49-F238E27FC236}">
                <a16:creationId xmlns:a16="http://schemas.microsoft.com/office/drawing/2014/main" id="{0294C205-AF29-4F41-995A-48EFE2C7F071}"/>
              </a:ext>
            </a:extLst>
          </p:cNvPr>
          <p:cNvPicPr>
            <a:picLocks noChangeAspect="1"/>
          </p:cNvPicPr>
          <p:nvPr/>
        </p:nvPicPr>
        <p:blipFill>
          <a:blip r:embed="rId2"/>
          <a:stretch>
            <a:fillRect/>
          </a:stretch>
        </p:blipFill>
        <p:spPr>
          <a:xfrm>
            <a:off x="2987675" y="1504950"/>
            <a:ext cx="6216650" cy="4922332"/>
          </a:xfrm>
          <a:prstGeom prst="rect">
            <a:avLst/>
          </a:prstGeom>
        </p:spPr>
      </p:pic>
    </p:spTree>
    <p:extLst>
      <p:ext uri="{BB962C8B-B14F-4D97-AF65-F5344CB8AC3E}">
        <p14:creationId xmlns:p14="http://schemas.microsoft.com/office/powerpoint/2010/main" val="133047205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1995EF-6D4C-D44B-8CFF-A4906EB2E4B2}"/>
              </a:ext>
            </a:extLst>
          </p:cNvPr>
          <p:cNvSpPr>
            <a:spLocks noGrp="1"/>
          </p:cNvSpPr>
          <p:nvPr>
            <p:ph type="ctrTitle"/>
          </p:nvPr>
        </p:nvSpPr>
        <p:spPr>
          <a:xfrm>
            <a:off x="1524000" y="193675"/>
            <a:ext cx="9144000" cy="735013"/>
          </a:xfrm>
        </p:spPr>
        <p:txBody>
          <a:bodyPr>
            <a:normAutofit fontScale="90000"/>
          </a:bodyPr>
          <a:lstStyle/>
          <a:p>
            <a:r>
              <a:rPr lang="en-US" dirty="0"/>
              <a:t>Education Distribution</a:t>
            </a:r>
          </a:p>
        </p:txBody>
      </p:sp>
      <p:sp>
        <p:nvSpPr>
          <p:cNvPr id="10" name="Subtitle 2">
            <a:extLst>
              <a:ext uri="{FF2B5EF4-FFF2-40B4-BE49-F238E27FC236}">
                <a16:creationId xmlns:a16="http://schemas.microsoft.com/office/drawing/2014/main" id="{EE1939BC-5094-0440-9986-41B97DDC88E5}"/>
              </a:ext>
            </a:extLst>
          </p:cNvPr>
          <p:cNvSpPr>
            <a:spLocks noGrp="1"/>
          </p:cNvSpPr>
          <p:nvPr>
            <p:ph type="subTitle" idx="1"/>
          </p:nvPr>
        </p:nvSpPr>
        <p:spPr>
          <a:xfrm>
            <a:off x="971551" y="769937"/>
            <a:ext cx="10644187" cy="1087437"/>
          </a:xfrm>
        </p:spPr>
        <p:txBody>
          <a:bodyPr>
            <a:normAutofit fontScale="92500"/>
          </a:bodyPr>
          <a:lstStyle/>
          <a:p>
            <a:r>
              <a:rPr lang="en-US" dirty="0"/>
              <a:t> </a:t>
            </a:r>
          </a:p>
          <a:p>
            <a:pPr algn="l"/>
            <a:r>
              <a:rPr lang="en-US" dirty="0"/>
              <a:t>Following code and CDF plot demonstrates the comparison of Pre 95 and Post 95 income</a:t>
            </a:r>
          </a:p>
          <a:p>
            <a:endParaRPr lang="en-US" dirty="0"/>
          </a:p>
          <a:p>
            <a:endParaRPr lang="en-US" dirty="0"/>
          </a:p>
        </p:txBody>
      </p:sp>
      <p:pic>
        <p:nvPicPr>
          <p:cNvPr id="6" name="Picture 5">
            <a:extLst>
              <a:ext uri="{FF2B5EF4-FFF2-40B4-BE49-F238E27FC236}">
                <a16:creationId xmlns:a16="http://schemas.microsoft.com/office/drawing/2014/main" id="{B5D5BA16-865D-AB49-AED1-91CFD492F829}"/>
              </a:ext>
            </a:extLst>
          </p:cNvPr>
          <p:cNvPicPr>
            <a:picLocks noChangeAspect="1"/>
          </p:cNvPicPr>
          <p:nvPr/>
        </p:nvPicPr>
        <p:blipFill>
          <a:blip r:embed="rId2"/>
          <a:stretch>
            <a:fillRect/>
          </a:stretch>
        </p:blipFill>
        <p:spPr>
          <a:xfrm>
            <a:off x="576262" y="1836115"/>
            <a:ext cx="6066898" cy="2534274"/>
          </a:xfrm>
          <a:prstGeom prst="rect">
            <a:avLst/>
          </a:prstGeom>
        </p:spPr>
      </p:pic>
      <p:pic>
        <p:nvPicPr>
          <p:cNvPr id="7" name="Picture 6">
            <a:extLst>
              <a:ext uri="{FF2B5EF4-FFF2-40B4-BE49-F238E27FC236}">
                <a16:creationId xmlns:a16="http://schemas.microsoft.com/office/drawing/2014/main" id="{28875ADB-BFC2-0648-A147-C3DAC7D7B2F6}"/>
              </a:ext>
            </a:extLst>
          </p:cNvPr>
          <p:cNvPicPr>
            <a:picLocks noChangeAspect="1"/>
          </p:cNvPicPr>
          <p:nvPr/>
        </p:nvPicPr>
        <p:blipFill>
          <a:blip r:embed="rId3"/>
          <a:stretch>
            <a:fillRect/>
          </a:stretch>
        </p:blipFill>
        <p:spPr>
          <a:xfrm>
            <a:off x="7186349" y="1836115"/>
            <a:ext cx="4682586" cy="3335960"/>
          </a:xfrm>
          <a:prstGeom prst="rect">
            <a:avLst/>
          </a:prstGeom>
        </p:spPr>
      </p:pic>
    </p:spTree>
    <p:extLst>
      <p:ext uri="{BB962C8B-B14F-4D97-AF65-F5344CB8AC3E}">
        <p14:creationId xmlns:p14="http://schemas.microsoft.com/office/powerpoint/2010/main" val="20945990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1995EF-6D4C-D44B-8CFF-A4906EB2E4B2}"/>
              </a:ext>
            </a:extLst>
          </p:cNvPr>
          <p:cNvSpPr>
            <a:spLocks noGrp="1"/>
          </p:cNvSpPr>
          <p:nvPr>
            <p:ph type="ctrTitle"/>
          </p:nvPr>
        </p:nvSpPr>
        <p:spPr>
          <a:xfrm>
            <a:off x="1524000" y="193675"/>
            <a:ext cx="9144000" cy="735013"/>
          </a:xfrm>
        </p:spPr>
        <p:txBody>
          <a:bodyPr>
            <a:normAutofit fontScale="90000"/>
          </a:bodyPr>
          <a:lstStyle/>
          <a:p>
            <a:r>
              <a:rPr lang="en-US" dirty="0"/>
              <a:t>Age Vs Income</a:t>
            </a:r>
          </a:p>
        </p:txBody>
      </p:sp>
      <p:sp>
        <p:nvSpPr>
          <p:cNvPr id="10" name="Subtitle 2">
            <a:extLst>
              <a:ext uri="{FF2B5EF4-FFF2-40B4-BE49-F238E27FC236}">
                <a16:creationId xmlns:a16="http://schemas.microsoft.com/office/drawing/2014/main" id="{EE1939BC-5094-0440-9986-41B97DDC88E5}"/>
              </a:ext>
            </a:extLst>
          </p:cNvPr>
          <p:cNvSpPr>
            <a:spLocks noGrp="1"/>
          </p:cNvSpPr>
          <p:nvPr>
            <p:ph type="subTitle" idx="1"/>
          </p:nvPr>
        </p:nvSpPr>
        <p:spPr>
          <a:xfrm>
            <a:off x="971551" y="769937"/>
            <a:ext cx="10644187" cy="1087437"/>
          </a:xfrm>
        </p:spPr>
        <p:txBody>
          <a:bodyPr>
            <a:normAutofit/>
          </a:bodyPr>
          <a:lstStyle/>
          <a:p>
            <a:r>
              <a:rPr lang="en-US" dirty="0"/>
              <a:t> </a:t>
            </a:r>
          </a:p>
          <a:p>
            <a:pPr algn="l"/>
            <a:r>
              <a:rPr lang="en-US" dirty="0"/>
              <a:t>Used log10 of income by adding .0001 noise to avoid log0 error</a:t>
            </a:r>
          </a:p>
          <a:p>
            <a:endParaRPr lang="en-US" dirty="0"/>
          </a:p>
        </p:txBody>
      </p:sp>
      <p:pic>
        <p:nvPicPr>
          <p:cNvPr id="3" name="Picture 2">
            <a:extLst>
              <a:ext uri="{FF2B5EF4-FFF2-40B4-BE49-F238E27FC236}">
                <a16:creationId xmlns:a16="http://schemas.microsoft.com/office/drawing/2014/main" id="{8049E384-6034-224F-B78D-A2696B0CE909}"/>
              </a:ext>
            </a:extLst>
          </p:cNvPr>
          <p:cNvPicPr>
            <a:picLocks noChangeAspect="1"/>
          </p:cNvPicPr>
          <p:nvPr/>
        </p:nvPicPr>
        <p:blipFill>
          <a:blip r:embed="rId2"/>
          <a:stretch>
            <a:fillRect/>
          </a:stretch>
        </p:blipFill>
        <p:spPr>
          <a:xfrm>
            <a:off x="5851525" y="1805210"/>
            <a:ext cx="5988050" cy="3195417"/>
          </a:xfrm>
          <a:prstGeom prst="rect">
            <a:avLst/>
          </a:prstGeom>
        </p:spPr>
      </p:pic>
      <p:pic>
        <p:nvPicPr>
          <p:cNvPr id="4" name="Picture 3">
            <a:extLst>
              <a:ext uri="{FF2B5EF4-FFF2-40B4-BE49-F238E27FC236}">
                <a16:creationId xmlns:a16="http://schemas.microsoft.com/office/drawing/2014/main" id="{5C35BB74-3202-7148-99CA-3BEF2436283C}"/>
              </a:ext>
            </a:extLst>
          </p:cNvPr>
          <p:cNvPicPr>
            <a:picLocks noChangeAspect="1"/>
          </p:cNvPicPr>
          <p:nvPr/>
        </p:nvPicPr>
        <p:blipFill>
          <a:blip r:embed="rId3"/>
          <a:stretch>
            <a:fillRect/>
          </a:stretch>
        </p:blipFill>
        <p:spPr>
          <a:xfrm>
            <a:off x="971551" y="1857373"/>
            <a:ext cx="5612150" cy="2700339"/>
          </a:xfrm>
          <a:prstGeom prst="rect">
            <a:avLst/>
          </a:prstGeom>
        </p:spPr>
      </p:pic>
    </p:spTree>
    <p:extLst>
      <p:ext uri="{BB962C8B-B14F-4D97-AF65-F5344CB8AC3E}">
        <p14:creationId xmlns:p14="http://schemas.microsoft.com/office/powerpoint/2010/main" val="37191759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1995EF-6D4C-D44B-8CFF-A4906EB2E4B2}"/>
              </a:ext>
            </a:extLst>
          </p:cNvPr>
          <p:cNvSpPr>
            <a:spLocks noGrp="1"/>
          </p:cNvSpPr>
          <p:nvPr>
            <p:ph type="ctrTitle"/>
          </p:nvPr>
        </p:nvSpPr>
        <p:spPr>
          <a:xfrm>
            <a:off x="1524000" y="193675"/>
            <a:ext cx="9144000" cy="735013"/>
          </a:xfrm>
        </p:spPr>
        <p:txBody>
          <a:bodyPr>
            <a:normAutofit fontScale="90000"/>
          </a:bodyPr>
          <a:lstStyle/>
          <a:p>
            <a:r>
              <a:rPr lang="en-US" dirty="0"/>
              <a:t>Hypothesis Test</a:t>
            </a:r>
          </a:p>
        </p:txBody>
      </p:sp>
      <p:sp>
        <p:nvSpPr>
          <p:cNvPr id="10" name="Subtitle 2">
            <a:extLst>
              <a:ext uri="{FF2B5EF4-FFF2-40B4-BE49-F238E27FC236}">
                <a16:creationId xmlns:a16="http://schemas.microsoft.com/office/drawing/2014/main" id="{EE1939BC-5094-0440-9986-41B97DDC88E5}"/>
              </a:ext>
            </a:extLst>
          </p:cNvPr>
          <p:cNvSpPr>
            <a:spLocks noGrp="1"/>
          </p:cNvSpPr>
          <p:nvPr>
            <p:ph type="subTitle" idx="1"/>
          </p:nvPr>
        </p:nvSpPr>
        <p:spPr>
          <a:xfrm>
            <a:off x="971551" y="769937"/>
            <a:ext cx="10644187" cy="1087437"/>
          </a:xfrm>
        </p:spPr>
        <p:txBody>
          <a:bodyPr>
            <a:normAutofit/>
          </a:bodyPr>
          <a:lstStyle/>
          <a:p>
            <a:r>
              <a:rPr lang="en-US" dirty="0"/>
              <a:t> </a:t>
            </a:r>
          </a:p>
          <a:p>
            <a:pPr algn="l"/>
            <a:r>
              <a:rPr lang="en-US" dirty="0"/>
              <a:t>Test looks positive</a:t>
            </a:r>
          </a:p>
          <a:p>
            <a:endParaRPr lang="en-US" dirty="0"/>
          </a:p>
        </p:txBody>
      </p:sp>
      <p:pic>
        <p:nvPicPr>
          <p:cNvPr id="5" name="Picture 4">
            <a:extLst>
              <a:ext uri="{FF2B5EF4-FFF2-40B4-BE49-F238E27FC236}">
                <a16:creationId xmlns:a16="http://schemas.microsoft.com/office/drawing/2014/main" id="{155EA550-F964-8045-A366-E4F23A2DA708}"/>
              </a:ext>
            </a:extLst>
          </p:cNvPr>
          <p:cNvPicPr>
            <a:picLocks noChangeAspect="1"/>
          </p:cNvPicPr>
          <p:nvPr/>
        </p:nvPicPr>
        <p:blipFill>
          <a:blip r:embed="rId2"/>
          <a:stretch>
            <a:fillRect/>
          </a:stretch>
        </p:blipFill>
        <p:spPr>
          <a:xfrm>
            <a:off x="2476500" y="1863727"/>
            <a:ext cx="6738938" cy="4474510"/>
          </a:xfrm>
          <a:prstGeom prst="rect">
            <a:avLst/>
          </a:prstGeom>
        </p:spPr>
      </p:pic>
    </p:spTree>
    <p:extLst>
      <p:ext uri="{BB962C8B-B14F-4D97-AF65-F5344CB8AC3E}">
        <p14:creationId xmlns:p14="http://schemas.microsoft.com/office/powerpoint/2010/main" val="68436008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1995EF-6D4C-D44B-8CFF-A4906EB2E4B2}"/>
              </a:ext>
            </a:extLst>
          </p:cNvPr>
          <p:cNvSpPr>
            <a:spLocks noGrp="1"/>
          </p:cNvSpPr>
          <p:nvPr>
            <p:ph type="ctrTitle"/>
          </p:nvPr>
        </p:nvSpPr>
        <p:spPr>
          <a:xfrm>
            <a:off x="1524000" y="193675"/>
            <a:ext cx="9144000" cy="735013"/>
          </a:xfrm>
        </p:spPr>
        <p:txBody>
          <a:bodyPr>
            <a:normAutofit fontScale="90000"/>
          </a:bodyPr>
          <a:lstStyle/>
          <a:p>
            <a:r>
              <a:rPr lang="en-US" dirty="0"/>
              <a:t>Regression</a:t>
            </a:r>
          </a:p>
        </p:txBody>
      </p:sp>
      <p:sp>
        <p:nvSpPr>
          <p:cNvPr id="10" name="Subtitle 2">
            <a:extLst>
              <a:ext uri="{FF2B5EF4-FFF2-40B4-BE49-F238E27FC236}">
                <a16:creationId xmlns:a16="http://schemas.microsoft.com/office/drawing/2014/main" id="{EE1939BC-5094-0440-9986-41B97DDC88E5}"/>
              </a:ext>
            </a:extLst>
          </p:cNvPr>
          <p:cNvSpPr>
            <a:spLocks noGrp="1"/>
          </p:cNvSpPr>
          <p:nvPr>
            <p:ph type="subTitle" idx="1"/>
          </p:nvPr>
        </p:nvSpPr>
        <p:spPr>
          <a:xfrm>
            <a:off x="971551" y="769937"/>
            <a:ext cx="10644187" cy="1087437"/>
          </a:xfrm>
        </p:spPr>
        <p:txBody>
          <a:bodyPr>
            <a:normAutofit/>
          </a:bodyPr>
          <a:lstStyle/>
          <a:p>
            <a:r>
              <a:rPr lang="en-US" dirty="0"/>
              <a:t> </a:t>
            </a:r>
          </a:p>
          <a:p>
            <a:pPr algn="l"/>
            <a:r>
              <a:rPr lang="en-US" dirty="0"/>
              <a:t>Income is dependent variable and Education, Age and Sex are independent variables</a:t>
            </a:r>
          </a:p>
          <a:p>
            <a:endParaRPr lang="en-US" dirty="0"/>
          </a:p>
        </p:txBody>
      </p:sp>
      <p:pic>
        <p:nvPicPr>
          <p:cNvPr id="3" name="Picture 2">
            <a:extLst>
              <a:ext uri="{FF2B5EF4-FFF2-40B4-BE49-F238E27FC236}">
                <a16:creationId xmlns:a16="http://schemas.microsoft.com/office/drawing/2014/main" id="{CECFE5E3-74B0-4442-87B6-833D47BAF251}"/>
              </a:ext>
            </a:extLst>
          </p:cNvPr>
          <p:cNvPicPr>
            <a:picLocks noChangeAspect="1"/>
          </p:cNvPicPr>
          <p:nvPr/>
        </p:nvPicPr>
        <p:blipFill>
          <a:blip r:embed="rId2"/>
          <a:stretch>
            <a:fillRect/>
          </a:stretch>
        </p:blipFill>
        <p:spPr>
          <a:xfrm>
            <a:off x="3286125" y="1723953"/>
            <a:ext cx="6542088" cy="5092892"/>
          </a:xfrm>
          <a:prstGeom prst="rect">
            <a:avLst/>
          </a:prstGeom>
        </p:spPr>
      </p:pic>
    </p:spTree>
    <p:extLst>
      <p:ext uri="{BB962C8B-B14F-4D97-AF65-F5344CB8AC3E}">
        <p14:creationId xmlns:p14="http://schemas.microsoft.com/office/powerpoint/2010/main" val="199533306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EF2147-2F5F-0D46-BD0B-2D1B4D75290D}"/>
              </a:ext>
            </a:extLst>
          </p:cNvPr>
          <p:cNvSpPr>
            <a:spLocks noGrp="1"/>
          </p:cNvSpPr>
          <p:nvPr>
            <p:ph type="title"/>
          </p:nvPr>
        </p:nvSpPr>
        <p:spPr>
          <a:xfrm>
            <a:off x="184638" y="822325"/>
            <a:ext cx="11002108" cy="3608998"/>
          </a:xfrm>
        </p:spPr>
        <p:txBody>
          <a:bodyPr>
            <a:normAutofit/>
          </a:bodyPr>
          <a:lstStyle/>
          <a:p>
            <a:pPr algn="ctr"/>
            <a:r>
              <a:rPr lang="en-US" dirty="0"/>
              <a:t>Thank you !!!</a:t>
            </a:r>
            <a:br>
              <a:rPr lang="en-US" dirty="0"/>
            </a:br>
            <a:endParaRPr lang="en-US" dirty="0"/>
          </a:p>
        </p:txBody>
      </p:sp>
      <p:pic>
        <p:nvPicPr>
          <p:cNvPr id="5" name="Picture 4">
            <a:extLst>
              <a:ext uri="{FF2B5EF4-FFF2-40B4-BE49-F238E27FC236}">
                <a16:creationId xmlns:a16="http://schemas.microsoft.com/office/drawing/2014/main" id="{562C8988-35AA-BB49-96A3-237916C1AC50}"/>
              </a:ext>
            </a:extLst>
          </p:cNvPr>
          <p:cNvPicPr>
            <a:picLocks noChangeAspect="1"/>
          </p:cNvPicPr>
          <p:nvPr/>
        </p:nvPicPr>
        <p:blipFill>
          <a:blip r:embed="rId2"/>
          <a:stretch>
            <a:fillRect/>
          </a:stretch>
        </p:blipFill>
        <p:spPr>
          <a:xfrm>
            <a:off x="4443901" y="4846759"/>
            <a:ext cx="2311400" cy="673100"/>
          </a:xfrm>
          <a:prstGeom prst="rect">
            <a:avLst/>
          </a:prstGeom>
        </p:spPr>
      </p:pic>
    </p:spTree>
    <p:extLst>
      <p:ext uri="{BB962C8B-B14F-4D97-AF65-F5344CB8AC3E}">
        <p14:creationId xmlns:p14="http://schemas.microsoft.com/office/powerpoint/2010/main" val="358359184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1995EF-6D4C-D44B-8CFF-A4906EB2E4B2}"/>
              </a:ext>
            </a:extLst>
          </p:cNvPr>
          <p:cNvSpPr>
            <a:spLocks noGrp="1"/>
          </p:cNvSpPr>
          <p:nvPr>
            <p:ph type="ctrTitle"/>
          </p:nvPr>
        </p:nvSpPr>
        <p:spPr>
          <a:xfrm>
            <a:off x="1524000" y="193675"/>
            <a:ext cx="9144000" cy="735013"/>
          </a:xfrm>
        </p:spPr>
        <p:txBody>
          <a:bodyPr>
            <a:normAutofit fontScale="90000"/>
          </a:bodyPr>
          <a:lstStyle/>
          <a:p>
            <a:r>
              <a:rPr lang="en-US" dirty="0"/>
              <a:t>GSS</a:t>
            </a:r>
          </a:p>
        </p:txBody>
      </p:sp>
      <p:sp>
        <p:nvSpPr>
          <p:cNvPr id="3" name="Subtitle 2">
            <a:extLst>
              <a:ext uri="{FF2B5EF4-FFF2-40B4-BE49-F238E27FC236}">
                <a16:creationId xmlns:a16="http://schemas.microsoft.com/office/drawing/2014/main" id="{F603539A-5346-F848-8186-D68F55ACB3A6}"/>
              </a:ext>
            </a:extLst>
          </p:cNvPr>
          <p:cNvSpPr>
            <a:spLocks noGrp="1"/>
          </p:cNvSpPr>
          <p:nvPr>
            <p:ph type="subTitle" idx="1"/>
          </p:nvPr>
        </p:nvSpPr>
        <p:spPr>
          <a:xfrm>
            <a:off x="1524000" y="1171575"/>
            <a:ext cx="9144000" cy="2828925"/>
          </a:xfrm>
        </p:spPr>
        <p:txBody>
          <a:bodyPr/>
          <a:lstStyle/>
          <a:p>
            <a:r>
              <a:rPr lang="en-US" dirty="0"/>
              <a:t> </a:t>
            </a:r>
          </a:p>
          <a:p>
            <a:r>
              <a:rPr lang="en-US" dirty="0"/>
              <a:t> The General Social Survey (GSS) is a nationally representative survey of adults in the United States conducted since 1972. The GSS collects data on contemporary American society in order to monitor and explain trends in opinions, attitudes and behaviors. The GSS has adopted questions from earlier surveys which allows researchers to conduct comparisons for up to 80 years.</a:t>
            </a:r>
          </a:p>
        </p:txBody>
      </p:sp>
    </p:spTree>
    <p:extLst>
      <p:ext uri="{BB962C8B-B14F-4D97-AF65-F5344CB8AC3E}">
        <p14:creationId xmlns:p14="http://schemas.microsoft.com/office/powerpoint/2010/main" val="273498738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1995EF-6D4C-D44B-8CFF-A4906EB2E4B2}"/>
              </a:ext>
            </a:extLst>
          </p:cNvPr>
          <p:cNvSpPr>
            <a:spLocks noGrp="1"/>
          </p:cNvSpPr>
          <p:nvPr>
            <p:ph type="ctrTitle"/>
          </p:nvPr>
        </p:nvSpPr>
        <p:spPr>
          <a:xfrm>
            <a:off x="1524000" y="193675"/>
            <a:ext cx="9144000" cy="735013"/>
          </a:xfrm>
        </p:spPr>
        <p:txBody>
          <a:bodyPr>
            <a:normAutofit fontScale="90000"/>
          </a:bodyPr>
          <a:lstStyle/>
          <a:p>
            <a:r>
              <a:rPr lang="en-US" dirty="0"/>
              <a:t>About  Dataset</a:t>
            </a:r>
          </a:p>
        </p:txBody>
      </p:sp>
      <p:sp>
        <p:nvSpPr>
          <p:cNvPr id="3" name="Subtitle 2">
            <a:extLst>
              <a:ext uri="{FF2B5EF4-FFF2-40B4-BE49-F238E27FC236}">
                <a16:creationId xmlns:a16="http://schemas.microsoft.com/office/drawing/2014/main" id="{F603539A-5346-F848-8186-D68F55ACB3A6}"/>
              </a:ext>
            </a:extLst>
          </p:cNvPr>
          <p:cNvSpPr>
            <a:spLocks noGrp="1"/>
          </p:cNvSpPr>
          <p:nvPr>
            <p:ph type="subTitle" idx="1"/>
          </p:nvPr>
        </p:nvSpPr>
        <p:spPr>
          <a:xfrm>
            <a:off x="1524000" y="1171575"/>
            <a:ext cx="9144000" cy="2828925"/>
          </a:xfrm>
        </p:spPr>
        <p:txBody>
          <a:bodyPr>
            <a:normAutofit lnSpcReduction="10000"/>
          </a:bodyPr>
          <a:lstStyle/>
          <a:p>
            <a:r>
              <a:rPr lang="en-US" dirty="0"/>
              <a:t> </a:t>
            </a:r>
          </a:p>
          <a:p>
            <a:pPr algn="l"/>
            <a:r>
              <a:rPr lang="en-US" dirty="0"/>
              <a:t>GSS Data Explorer was designed to make the GSS more accessible and provide the tools necessary to transform data into useful knowledge. Features include the most sophisticated and intuitive interface of any data dissemination tool in current use and robust support through tutorials, FAQs, and a helpdesk. It also includes public and private collaboration spaces that, among other things, allow teachers to use the GSS Data Explorer as a virtual classroom.</a:t>
            </a:r>
          </a:p>
          <a:p>
            <a:endParaRPr lang="en-US" dirty="0"/>
          </a:p>
          <a:p>
            <a:endParaRPr lang="en-US" dirty="0"/>
          </a:p>
        </p:txBody>
      </p:sp>
      <p:sp>
        <p:nvSpPr>
          <p:cNvPr id="4" name="Subtitle 2">
            <a:extLst>
              <a:ext uri="{FF2B5EF4-FFF2-40B4-BE49-F238E27FC236}">
                <a16:creationId xmlns:a16="http://schemas.microsoft.com/office/drawing/2014/main" id="{B850B584-852A-EE4D-8EF8-CC34BDC83508}"/>
              </a:ext>
            </a:extLst>
          </p:cNvPr>
          <p:cNvSpPr txBox="1">
            <a:spLocks/>
          </p:cNvSpPr>
          <p:nvPr/>
        </p:nvSpPr>
        <p:spPr>
          <a:xfrm>
            <a:off x="1523999" y="4000499"/>
            <a:ext cx="9705975" cy="2443164"/>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dirty="0"/>
              <a:t> </a:t>
            </a:r>
          </a:p>
          <a:p>
            <a:pPr algn="l"/>
            <a:r>
              <a:rPr lang="en-US" b="1" dirty="0"/>
              <a:t>Reference</a:t>
            </a:r>
          </a:p>
          <a:p>
            <a:pPr algn="l"/>
            <a:r>
              <a:rPr lang="en-US" dirty="0"/>
              <a:t>https://</a:t>
            </a:r>
            <a:r>
              <a:rPr lang="en-US" dirty="0" err="1"/>
              <a:t>gssdataexplorer.norc.org</a:t>
            </a:r>
            <a:r>
              <a:rPr lang="en-US" dirty="0"/>
              <a:t>/</a:t>
            </a:r>
          </a:p>
          <a:p>
            <a:endParaRPr lang="en-US" dirty="0"/>
          </a:p>
          <a:p>
            <a:endParaRPr lang="en-US" dirty="0"/>
          </a:p>
        </p:txBody>
      </p:sp>
    </p:spTree>
    <p:extLst>
      <p:ext uri="{BB962C8B-B14F-4D97-AF65-F5344CB8AC3E}">
        <p14:creationId xmlns:p14="http://schemas.microsoft.com/office/powerpoint/2010/main" val="186114657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1995EF-6D4C-D44B-8CFF-A4906EB2E4B2}"/>
              </a:ext>
            </a:extLst>
          </p:cNvPr>
          <p:cNvSpPr>
            <a:spLocks noGrp="1"/>
          </p:cNvSpPr>
          <p:nvPr>
            <p:ph type="ctrTitle"/>
          </p:nvPr>
        </p:nvSpPr>
        <p:spPr>
          <a:xfrm>
            <a:off x="1524000" y="193675"/>
            <a:ext cx="9144000" cy="735013"/>
          </a:xfrm>
        </p:spPr>
        <p:txBody>
          <a:bodyPr>
            <a:normAutofit fontScale="90000"/>
          </a:bodyPr>
          <a:lstStyle/>
          <a:p>
            <a:r>
              <a:rPr lang="en-US" dirty="0"/>
              <a:t>Variables</a:t>
            </a:r>
          </a:p>
        </p:txBody>
      </p:sp>
      <p:sp>
        <p:nvSpPr>
          <p:cNvPr id="3" name="Subtitle 2">
            <a:extLst>
              <a:ext uri="{FF2B5EF4-FFF2-40B4-BE49-F238E27FC236}">
                <a16:creationId xmlns:a16="http://schemas.microsoft.com/office/drawing/2014/main" id="{F603539A-5346-F848-8186-D68F55ACB3A6}"/>
              </a:ext>
            </a:extLst>
          </p:cNvPr>
          <p:cNvSpPr>
            <a:spLocks noGrp="1"/>
          </p:cNvSpPr>
          <p:nvPr>
            <p:ph type="subTitle" idx="1"/>
          </p:nvPr>
        </p:nvSpPr>
        <p:spPr>
          <a:xfrm>
            <a:off x="1524000" y="1171575"/>
            <a:ext cx="9226062" cy="3130794"/>
          </a:xfrm>
        </p:spPr>
        <p:txBody>
          <a:bodyPr>
            <a:normAutofit fontScale="25000" lnSpcReduction="20000"/>
          </a:bodyPr>
          <a:lstStyle/>
          <a:p>
            <a:pPr algn="l"/>
            <a:r>
              <a:rPr lang="en-US" sz="6400" dirty="0"/>
              <a:t> </a:t>
            </a:r>
          </a:p>
          <a:p>
            <a:pPr algn="l"/>
            <a:r>
              <a:rPr lang="en-US" sz="6400" dirty="0"/>
              <a:t>I used following variables:</a:t>
            </a:r>
          </a:p>
          <a:p>
            <a:pPr algn="l"/>
            <a:r>
              <a:rPr lang="en-US" sz="6400" dirty="0"/>
              <a:t>YEAR 			: 	</a:t>
            </a:r>
            <a:r>
              <a:rPr lang="en-US" sz="6400" dirty="0" err="1"/>
              <a:t>Gss</a:t>
            </a:r>
            <a:r>
              <a:rPr lang="en-US" sz="6400" dirty="0"/>
              <a:t> year for this respondent </a:t>
            </a:r>
          </a:p>
          <a:p>
            <a:pPr algn="l"/>
            <a:r>
              <a:rPr lang="en-US" sz="6400" dirty="0"/>
              <a:t>SEX 			: 	Respondents sex</a:t>
            </a:r>
          </a:p>
          <a:p>
            <a:pPr algn="l"/>
            <a:r>
              <a:rPr lang="en-US" sz="6400" dirty="0"/>
              <a:t>AGE 			:  	Age of respondent</a:t>
            </a:r>
          </a:p>
          <a:p>
            <a:pPr algn="l"/>
            <a:r>
              <a:rPr lang="en-US" sz="6400" dirty="0"/>
              <a:t>COHORT  			: 	Year of birth</a:t>
            </a:r>
          </a:p>
          <a:p>
            <a:pPr algn="l"/>
            <a:r>
              <a:rPr lang="en-US" sz="6400" dirty="0"/>
              <a:t>RACE 			: 	Race of respondent </a:t>
            </a:r>
          </a:p>
          <a:p>
            <a:pPr algn="l"/>
            <a:r>
              <a:rPr lang="en-US" sz="6400" dirty="0"/>
              <a:t>EDUC 			: 	Highest year of school completed</a:t>
            </a:r>
          </a:p>
          <a:p>
            <a:pPr algn="l"/>
            <a:r>
              <a:rPr lang="en-US" sz="6400" dirty="0"/>
              <a:t>REALINC  			: 	Family income in constant</a:t>
            </a:r>
          </a:p>
          <a:p>
            <a:pPr algn="l"/>
            <a:r>
              <a:rPr lang="en-US" sz="6400" dirty="0"/>
              <a:t>WTSSALL 			: 	Weight of  variable</a:t>
            </a:r>
          </a:p>
          <a:p>
            <a:pPr algn="l"/>
            <a:endParaRPr lang="en-US" dirty="0"/>
          </a:p>
          <a:p>
            <a:endParaRPr lang="en-US" dirty="0"/>
          </a:p>
        </p:txBody>
      </p:sp>
      <p:sp>
        <p:nvSpPr>
          <p:cNvPr id="4" name="Subtitle 2">
            <a:extLst>
              <a:ext uri="{FF2B5EF4-FFF2-40B4-BE49-F238E27FC236}">
                <a16:creationId xmlns:a16="http://schemas.microsoft.com/office/drawing/2014/main" id="{B850B584-852A-EE4D-8EF8-CC34BDC83508}"/>
              </a:ext>
            </a:extLst>
          </p:cNvPr>
          <p:cNvSpPr txBox="1">
            <a:spLocks/>
          </p:cNvSpPr>
          <p:nvPr/>
        </p:nvSpPr>
        <p:spPr>
          <a:xfrm>
            <a:off x="1523999" y="4000499"/>
            <a:ext cx="9705975" cy="2443164"/>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dirty="0"/>
              <a:t> </a:t>
            </a:r>
          </a:p>
          <a:p>
            <a:pPr algn="l"/>
            <a:r>
              <a:rPr lang="en-US" b="1" dirty="0"/>
              <a:t>Reference</a:t>
            </a:r>
          </a:p>
          <a:p>
            <a:pPr algn="l"/>
            <a:r>
              <a:rPr lang="en-US" dirty="0"/>
              <a:t>https://</a:t>
            </a:r>
            <a:r>
              <a:rPr lang="en-US" dirty="0" err="1"/>
              <a:t>gssdataexplorer.norc.org</a:t>
            </a:r>
            <a:r>
              <a:rPr lang="en-US" dirty="0"/>
              <a:t>/variables/</a:t>
            </a:r>
            <a:r>
              <a:rPr lang="en-US" dirty="0" err="1"/>
              <a:t>vfilter</a:t>
            </a:r>
            <a:endParaRPr lang="en-US" dirty="0"/>
          </a:p>
          <a:p>
            <a:endParaRPr lang="en-US" dirty="0"/>
          </a:p>
        </p:txBody>
      </p:sp>
    </p:spTree>
    <p:extLst>
      <p:ext uri="{BB962C8B-B14F-4D97-AF65-F5344CB8AC3E}">
        <p14:creationId xmlns:p14="http://schemas.microsoft.com/office/powerpoint/2010/main" val="282712025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1995EF-6D4C-D44B-8CFF-A4906EB2E4B2}"/>
              </a:ext>
            </a:extLst>
          </p:cNvPr>
          <p:cNvSpPr>
            <a:spLocks noGrp="1"/>
          </p:cNvSpPr>
          <p:nvPr>
            <p:ph type="ctrTitle"/>
          </p:nvPr>
        </p:nvSpPr>
        <p:spPr>
          <a:xfrm>
            <a:off x="1524000" y="193675"/>
            <a:ext cx="9144000" cy="735013"/>
          </a:xfrm>
        </p:spPr>
        <p:txBody>
          <a:bodyPr>
            <a:normAutofit fontScale="90000"/>
          </a:bodyPr>
          <a:lstStyle/>
          <a:p>
            <a:r>
              <a:rPr lang="en-US" dirty="0"/>
              <a:t>5 Variables</a:t>
            </a:r>
          </a:p>
        </p:txBody>
      </p:sp>
      <p:sp>
        <p:nvSpPr>
          <p:cNvPr id="3" name="Subtitle 2">
            <a:extLst>
              <a:ext uri="{FF2B5EF4-FFF2-40B4-BE49-F238E27FC236}">
                <a16:creationId xmlns:a16="http://schemas.microsoft.com/office/drawing/2014/main" id="{F603539A-5346-F848-8186-D68F55ACB3A6}"/>
              </a:ext>
            </a:extLst>
          </p:cNvPr>
          <p:cNvSpPr>
            <a:spLocks noGrp="1"/>
          </p:cNvSpPr>
          <p:nvPr>
            <p:ph type="subTitle" idx="1"/>
          </p:nvPr>
        </p:nvSpPr>
        <p:spPr>
          <a:xfrm>
            <a:off x="1524000" y="1171575"/>
            <a:ext cx="9226062" cy="3130794"/>
          </a:xfrm>
        </p:spPr>
        <p:txBody>
          <a:bodyPr>
            <a:normAutofit fontScale="32500" lnSpcReduction="20000"/>
          </a:bodyPr>
          <a:lstStyle/>
          <a:p>
            <a:pPr algn="l"/>
            <a:r>
              <a:rPr lang="en-US" sz="6400" dirty="0"/>
              <a:t> </a:t>
            </a:r>
          </a:p>
          <a:p>
            <a:pPr algn="l"/>
            <a:r>
              <a:rPr lang="en-US" sz="6400" dirty="0"/>
              <a:t>I used following variables:</a:t>
            </a:r>
          </a:p>
          <a:p>
            <a:pPr algn="l"/>
            <a:endParaRPr lang="en-US" sz="6400" dirty="0"/>
          </a:p>
          <a:p>
            <a:pPr marL="1143000" indent="-1143000" algn="l">
              <a:buFont typeface="+mj-lt"/>
              <a:buAutoNum type="arabicPeriod"/>
            </a:pPr>
            <a:r>
              <a:rPr lang="en-US" sz="6400" dirty="0"/>
              <a:t>YEAR 			: 	</a:t>
            </a:r>
            <a:r>
              <a:rPr lang="en-US" sz="6400" dirty="0" err="1"/>
              <a:t>Gss</a:t>
            </a:r>
            <a:r>
              <a:rPr lang="en-US" sz="6400" dirty="0"/>
              <a:t> year for this respondent </a:t>
            </a:r>
          </a:p>
          <a:p>
            <a:pPr marL="1143000" indent="-1143000" algn="l">
              <a:buFont typeface="+mj-lt"/>
              <a:buAutoNum type="arabicPeriod"/>
            </a:pPr>
            <a:r>
              <a:rPr lang="en-US" sz="6400" dirty="0"/>
              <a:t>SEX 			: 	Respondents sex</a:t>
            </a:r>
          </a:p>
          <a:p>
            <a:pPr marL="1143000" indent="-1143000" algn="l">
              <a:buFont typeface="+mj-lt"/>
              <a:buAutoNum type="arabicPeriod"/>
            </a:pPr>
            <a:r>
              <a:rPr lang="en-US" sz="6400" dirty="0"/>
              <a:t>AGE 			:  	Age of respondent</a:t>
            </a:r>
          </a:p>
          <a:p>
            <a:pPr marL="1143000" indent="-1143000" algn="l">
              <a:buFont typeface="+mj-lt"/>
              <a:buAutoNum type="arabicPeriod"/>
            </a:pPr>
            <a:r>
              <a:rPr lang="en-US" sz="6400" dirty="0"/>
              <a:t>EDUC 			: 	Highest year of school completed</a:t>
            </a:r>
          </a:p>
          <a:p>
            <a:pPr marL="1143000" indent="-1143000" algn="l">
              <a:buFont typeface="+mj-lt"/>
              <a:buAutoNum type="arabicPeriod"/>
            </a:pPr>
            <a:r>
              <a:rPr lang="en-US" sz="6400" dirty="0"/>
              <a:t>REALINC  		: 	Family income in constant</a:t>
            </a:r>
          </a:p>
          <a:p>
            <a:pPr algn="l"/>
            <a:endParaRPr lang="en-US" dirty="0"/>
          </a:p>
          <a:p>
            <a:endParaRPr lang="en-US" dirty="0"/>
          </a:p>
        </p:txBody>
      </p:sp>
      <p:sp>
        <p:nvSpPr>
          <p:cNvPr id="4" name="Subtitle 2">
            <a:extLst>
              <a:ext uri="{FF2B5EF4-FFF2-40B4-BE49-F238E27FC236}">
                <a16:creationId xmlns:a16="http://schemas.microsoft.com/office/drawing/2014/main" id="{B850B584-852A-EE4D-8EF8-CC34BDC83508}"/>
              </a:ext>
            </a:extLst>
          </p:cNvPr>
          <p:cNvSpPr txBox="1">
            <a:spLocks/>
          </p:cNvSpPr>
          <p:nvPr/>
        </p:nvSpPr>
        <p:spPr>
          <a:xfrm>
            <a:off x="1523999" y="4000499"/>
            <a:ext cx="9705975" cy="2443164"/>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dirty="0"/>
              <a:t> </a:t>
            </a:r>
          </a:p>
          <a:p>
            <a:pPr algn="l"/>
            <a:r>
              <a:rPr lang="en-US" b="1" dirty="0"/>
              <a:t>Reference</a:t>
            </a:r>
          </a:p>
          <a:p>
            <a:pPr algn="l"/>
            <a:r>
              <a:rPr lang="en-US" dirty="0"/>
              <a:t>https://</a:t>
            </a:r>
            <a:r>
              <a:rPr lang="en-US" dirty="0" err="1"/>
              <a:t>gssdataexplorer.norc.org</a:t>
            </a:r>
            <a:r>
              <a:rPr lang="en-US" dirty="0"/>
              <a:t>/variables/</a:t>
            </a:r>
            <a:r>
              <a:rPr lang="en-US" dirty="0" err="1"/>
              <a:t>vfilter</a:t>
            </a:r>
            <a:endParaRPr lang="en-US" dirty="0"/>
          </a:p>
          <a:p>
            <a:endParaRPr lang="en-US" dirty="0"/>
          </a:p>
        </p:txBody>
      </p:sp>
    </p:spTree>
    <p:extLst>
      <p:ext uri="{BB962C8B-B14F-4D97-AF65-F5344CB8AC3E}">
        <p14:creationId xmlns:p14="http://schemas.microsoft.com/office/powerpoint/2010/main" val="214224870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1995EF-6D4C-D44B-8CFF-A4906EB2E4B2}"/>
              </a:ext>
            </a:extLst>
          </p:cNvPr>
          <p:cNvSpPr>
            <a:spLocks noGrp="1"/>
          </p:cNvSpPr>
          <p:nvPr>
            <p:ph type="ctrTitle"/>
          </p:nvPr>
        </p:nvSpPr>
        <p:spPr>
          <a:xfrm>
            <a:off x="1524000" y="193675"/>
            <a:ext cx="9144000" cy="735013"/>
          </a:xfrm>
        </p:spPr>
        <p:txBody>
          <a:bodyPr>
            <a:normAutofit fontScale="90000"/>
          </a:bodyPr>
          <a:lstStyle/>
          <a:p>
            <a:r>
              <a:rPr lang="en-US" dirty="0"/>
              <a:t>Year</a:t>
            </a:r>
          </a:p>
        </p:txBody>
      </p:sp>
      <p:sp>
        <p:nvSpPr>
          <p:cNvPr id="10" name="Subtitle 2">
            <a:extLst>
              <a:ext uri="{FF2B5EF4-FFF2-40B4-BE49-F238E27FC236}">
                <a16:creationId xmlns:a16="http://schemas.microsoft.com/office/drawing/2014/main" id="{EE1939BC-5094-0440-9986-41B97DDC88E5}"/>
              </a:ext>
            </a:extLst>
          </p:cNvPr>
          <p:cNvSpPr>
            <a:spLocks noGrp="1"/>
          </p:cNvSpPr>
          <p:nvPr>
            <p:ph type="subTitle" idx="1"/>
          </p:nvPr>
        </p:nvSpPr>
        <p:spPr>
          <a:xfrm>
            <a:off x="957263" y="927101"/>
            <a:ext cx="10644187" cy="1087437"/>
          </a:xfrm>
        </p:spPr>
        <p:txBody>
          <a:bodyPr>
            <a:normAutofit fontScale="92500" lnSpcReduction="10000"/>
          </a:bodyPr>
          <a:lstStyle/>
          <a:p>
            <a:r>
              <a:rPr lang="en-US" dirty="0"/>
              <a:t> </a:t>
            </a:r>
          </a:p>
          <a:p>
            <a:pPr algn="l"/>
            <a:r>
              <a:rPr lang="en-US" dirty="0"/>
              <a:t>Year has no outlier. Below statistic and histogram looks good. Did calculate IQR with lower bound 1951 and upper bound being 2039 which does not make any sense.		 </a:t>
            </a:r>
          </a:p>
          <a:p>
            <a:endParaRPr lang="en-US" dirty="0"/>
          </a:p>
          <a:p>
            <a:endParaRPr lang="en-US" dirty="0"/>
          </a:p>
        </p:txBody>
      </p:sp>
      <p:pic>
        <p:nvPicPr>
          <p:cNvPr id="11" name="Picture 10">
            <a:extLst>
              <a:ext uri="{FF2B5EF4-FFF2-40B4-BE49-F238E27FC236}">
                <a16:creationId xmlns:a16="http://schemas.microsoft.com/office/drawing/2014/main" id="{2E4B37C6-BFEA-4248-BCE7-39A672B175AA}"/>
              </a:ext>
            </a:extLst>
          </p:cNvPr>
          <p:cNvPicPr>
            <a:picLocks noChangeAspect="1"/>
          </p:cNvPicPr>
          <p:nvPr/>
        </p:nvPicPr>
        <p:blipFill>
          <a:blip r:embed="rId2"/>
          <a:stretch>
            <a:fillRect/>
          </a:stretch>
        </p:blipFill>
        <p:spPr>
          <a:xfrm>
            <a:off x="714374" y="2247900"/>
            <a:ext cx="5515571" cy="2595563"/>
          </a:xfrm>
          <a:prstGeom prst="rect">
            <a:avLst/>
          </a:prstGeom>
        </p:spPr>
      </p:pic>
      <p:pic>
        <p:nvPicPr>
          <p:cNvPr id="12" name="Picture 11">
            <a:extLst>
              <a:ext uri="{FF2B5EF4-FFF2-40B4-BE49-F238E27FC236}">
                <a16:creationId xmlns:a16="http://schemas.microsoft.com/office/drawing/2014/main" id="{6CDFA330-D79F-6541-AE30-1DBD9C7CB71D}"/>
              </a:ext>
            </a:extLst>
          </p:cNvPr>
          <p:cNvPicPr>
            <a:picLocks noChangeAspect="1"/>
          </p:cNvPicPr>
          <p:nvPr/>
        </p:nvPicPr>
        <p:blipFill>
          <a:blip r:embed="rId3"/>
          <a:stretch>
            <a:fillRect/>
          </a:stretch>
        </p:blipFill>
        <p:spPr>
          <a:xfrm>
            <a:off x="6704012" y="2143126"/>
            <a:ext cx="4897438" cy="3568485"/>
          </a:xfrm>
          <a:prstGeom prst="rect">
            <a:avLst/>
          </a:prstGeom>
        </p:spPr>
      </p:pic>
    </p:spTree>
    <p:extLst>
      <p:ext uri="{BB962C8B-B14F-4D97-AF65-F5344CB8AC3E}">
        <p14:creationId xmlns:p14="http://schemas.microsoft.com/office/powerpoint/2010/main" val="357116851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1995EF-6D4C-D44B-8CFF-A4906EB2E4B2}"/>
              </a:ext>
            </a:extLst>
          </p:cNvPr>
          <p:cNvSpPr>
            <a:spLocks noGrp="1"/>
          </p:cNvSpPr>
          <p:nvPr>
            <p:ph type="ctrTitle"/>
          </p:nvPr>
        </p:nvSpPr>
        <p:spPr>
          <a:xfrm>
            <a:off x="1524000" y="193675"/>
            <a:ext cx="9144000" cy="735013"/>
          </a:xfrm>
        </p:spPr>
        <p:txBody>
          <a:bodyPr>
            <a:normAutofit fontScale="90000"/>
          </a:bodyPr>
          <a:lstStyle/>
          <a:p>
            <a:r>
              <a:rPr lang="en-US" dirty="0"/>
              <a:t>Age</a:t>
            </a:r>
          </a:p>
        </p:txBody>
      </p:sp>
      <p:sp>
        <p:nvSpPr>
          <p:cNvPr id="10" name="Subtitle 2">
            <a:extLst>
              <a:ext uri="{FF2B5EF4-FFF2-40B4-BE49-F238E27FC236}">
                <a16:creationId xmlns:a16="http://schemas.microsoft.com/office/drawing/2014/main" id="{EE1939BC-5094-0440-9986-41B97DDC88E5}"/>
              </a:ext>
            </a:extLst>
          </p:cNvPr>
          <p:cNvSpPr>
            <a:spLocks noGrp="1"/>
          </p:cNvSpPr>
          <p:nvPr>
            <p:ph type="subTitle" idx="1"/>
          </p:nvPr>
        </p:nvSpPr>
        <p:spPr>
          <a:xfrm>
            <a:off x="957263" y="927101"/>
            <a:ext cx="10644187" cy="1087437"/>
          </a:xfrm>
        </p:spPr>
        <p:txBody>
          <a:bodyPr>
            <a:normAutofit fontScale="85000" lnSpcReduction="10000"/>
          </a:bodyPr>
          <a:lstStyle/>
          <a:p>
            <a:r>
              <a:rPr lang="en-US" dirty="0"/>
              <a:t> </a:t>
            </a:r>
          </a:p>
          <a:p>
            <a:pPr algn="l"/>
            <a:r>
              <a:rPr lang="en-US" dirty="0"/>
              <a:t>Age has no outlier. Below statistic and histogram looks good. Did calculate IQR with lower bound -8.5  and upper bound being 99.5 , hence ignoring lower limit and considering 18 (min) as lower bound</a:t>
            </a:r>
          </a:p>
          <a:p>
            <a:endParaRPr lang="en-US" dirty="0"/>
          </a:p>
          <a:p>
            <a:endParaRPr lang="en-US" dirty="0"/>
          </a:p>
        </p:txBody>
      </p:sp>
      <p:pic>
        <p:nvPicPr>
          <p:cNvPr id="6" name="Picture 5">
            <a:extLst>
              <a:ext uri="{FF2B5EF4-FFF2-40B4-BE49-F238E27FC236}">
                <a16:creationId xmlns:a16="http://schemas.microsoft.com/office/drawing/2014/main" id="{A90EEFF8-9A10-6B48-92C6-7FE3F9392A8F}"/>
              </a:ext>
            </a:extLst>
          </p:cNvPr>
          <p:cNvPicPr>
            <a:picLocks noChangeAspect="1"/>
          </p:cNvPicPr>
          <p:nvPr/>
        </p:nvPicPr>
        <p:blipFill>
          <a:blip r:embed="rId2"/>
          <a:stretch>
            <a:fillRect/>
          </a:stretch>
        </p:blipFill>
        <p:spPr>
          <a:xfrm>
            <a:off x="736713" y="2143126"/>
            <a:ext cx="5851071" cy="3071812"/>
          </a:xfrm>
          <a:prstGeom prst="rect">
            <a:avLst/>
          </a:prstGeom>
        </p:spPr>
      </p:pic>
      <p:pic>
        <p:nvPicPr>
          <p:cNvPr id="3" name="Picture 2">
            <a:extLst>
              <a:ext uri="{FF2B5EF4-FFF2-40B4-BE49-F238E27FC236}">
                <a16:creationId xmlns:a16="http://schemas.microsoft.com/office/drawing/2014/main" id="{8D530D76-CB21-5A41-A324-612042417EFB}"/>
              </a:ext>
            </a:extLst>
          </p:cNvPr>
          <p:cNvPicPr>
            <a:picLocks noChangeAspect="1"/>
          </p:cNvPicPr>
          <p:nvPr/>
        </p:nvPicPr>
        <p:blipFill>
          <a:blip r:embed="rId3"/>
          <a:stretch>
            <a:fillRect/>
          </a:stretch>
        </p:blipFill>
        <p:spPr>
          <a:xfrm>
            <a:off x="6587784" y="2256632"/>
            <a:ext cx="5810958" cy="2958306"/>
          </a:xfrm>
          <a:prstGeom prst="rect">
            <a:avLst/>
          </a:prstGeom>
        </p:spPr>
      </p:pic>
    </p:spTree>
    <p:extLst>
      <p:ext uri="{BB962C8B-B14F-4D97-AF65-F5344CB8AC3E}">
        <p14:creationId xmlns:p14="http://schemas.microsoft.com/office/powerpoint/2010/main" val="182337213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1995EF-6D4C-D44B-8CFF-A4906EB2E4B2}"/>
              </a:ext>
            </a:extLst>
          </p:cNvPr>
          <p:cNvSpPr>
            <a:spLocks noGrp="1"/>
          </p:cNvSpPr>
          <p:nvPr>
            <p:ph type="ctrTitle"/>
          </p:nvPr>
        </p:nvSpPr>
        <p:spPr>
          <a:xfrm>
            <a:off x="1524000" y="193675"/>
            <a:ext cx="9144000" cy="735013"/>
          </a:xfrm>
        </p:spPr>
        <p:txBody>
          <a:bodyPr>
            <a:normAutofit fontScale="90000"/>
          </a:bodyPr>
          <a:lstStyle/>
          <a:p>
            <a:r>
              <a:rPr lang="en-US" dirty="0"/>
              <a:t>REALINC (Annual Income)</a:t>
            </a:r>
          </a:p>
        </p:txBody>
      </p:sp>
      <p:sp>
        <p:nvSpPr>
          <p:cNvPr id="10" name="Subtitle 2">
            <a:extLst>
              <a:ext uri="{FF2B5EF4-FFF2-40B4-BE49-F238E27FC236}">
                <a16:creationId xmlns:a16="http://schemas.microsoft.com/office/drawing/2014/main" id="{EE1939BC-5094-0440-9986-41B97DDC88E5}"/>
              </a:ext>
            </a:extLst>
          </p:cNvPr>
          <p:cNvSpPr>
            <a:spLocks noGrp="1"/>
          </p:cNvSpPr>
          <p:nvPr>
            <p:ph type="subTitle" idx="1"/>
          </p:nvPr>
        </p:nvSpPr>
        <p:spPr>
          <a:xfrm>
            <a:off x="957263" y="927101"/>
            <a:ext cx="10644187" cy="1087437"/>
          </a:xfrm>
        </p:spPr>
        <p:txBody>
          <a:bodyPr>
            <a:normAutofit fontScale="85000" lnSpcReduction="20000"/>
          </a:bodyPr>
          <a:lstStyle/>
          <a:p>
            <a:r>
              <a:rPr lang="en-US" dirty="0"/>
              <a:t> </a:t>
            </a:r>
          </a:p>
          <a:p>
            <a:pPr algn="l"/>
            <a:r>
              <a:rPr lang="en-US" dirty="0"/>
              <a:t>REALINC  has outlier. Below statistic and histogram looks good. Did calculate IQR with lower bound -34 K  and upper bound being 80 K , hence ignoring lower limit and considering 0 (min) as lower bound. Anything over 80K is certainly an outlier.</a:t>
            </a:r>
          </a:p>
          <a:p>
            <a:endParaRPr lang="en-US" dirty="0"/>
          </a:p>
          <a:p>
            <a:endParaRPr lang="en-US" dirty="0"/>
          </a:p>
        </p:txBody>
      </p:sp>
      <p:pic>
        <p:nvPicPr>
          <p:cNvPr id="5" name="Picture 4">
            <a:extLst>
              <a:ext uri="{FF2B5EF4-FFF2-40B4-BE49-F238E27FC236}">
                <a16:creationId xmlns:a16="http://schemas.microsoft.com/office/drawing/2014/main" id="{28EC9ED7-8360-4C4E-87BE-C7BB8FA8577E}"/>
              </a:ext>
            </a:extLst>
          </p:cNvPr>
          <p:cNvPicPr>
            <a:picLocks noChangeAspect="1"/>
          </p:cNvPicPr>
          <p:nvPr/>
        </p:nvPicPr>
        <p:blipFill>
          <a:blip r:embed="rId2"/>
          <a:stretch>
            <a:fillRect/>
          </a:stretch>
        </p:blipFill>
        <p:spPr>
          <a:xfrm>
            <a:off x="957263" y="2132014"/>
            <a:ext cx="5730298" cy="2325686"/>
          </a:xfrm>
          <a:prstGeom prst="rect">
            <a:avLst/>
          </a:prstGeom>
        </p:spPr>
      </p:pic>
      <p:pic>
        <p:nvPicPr>
          <p:cNvPr id="7" name="Picture 6">
            <a:extLst>
              <a:ext uri="{FF2B5EF4-FFF2-40B4-BE49-F238E27FC236}">
                <a16:creationId xmlns:a16="http://schemas.microsoft.com/office/drawing/2014/main" id="{D5928E20-1089-F242-BEB7-8094FC1C95EE}"/>
              </a:ext>
            </a:extLst>
          </p:cNvPr>
          <p:cNvPicPr>
            <a:picLocks noChangeAspect="1"/>
          </p:cNvPicPr>
          <p:nvPr/>
        </p:nvPicPr>
        <p:blipFill>
          <a:blip r:embed="rId3"/>
          <a:stretch>
            <a:fillRect/>
          </a:stretch>
        </p:blipFill>
        <p:spPr>
          <a:xfrm>
            <a:off x="6687561" y="1974369"/>
            <a:ext cx="5099627" cy="2860766"/>
          </a:xfrm>
          <a:prstGeom prst="rect">
            <a:avLst/>
          </a:prstGeom>
        </p:spPr>
      </p:pic>
    </p:spTree>
    <p:extLst>
      <p:ext uri="{BB962C8B-B14F-4D97-AF65-F5344CB8AC3E}">
        <p14:creationId xmlns:p14="http://schemas.microsoft.com/office/powerpoint/2010/main" val="390015768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1995EF-6D4C-D44B-8CFF-A4906EB2E4B2}"/>
              </a:ext>
            </a:extLst>
          </p:cNvPr>
          <p:cNvSpPr>
            <a:spLocks noGrp="1"/>
          </p:cNvSpPr>
          <p:nvPr>
            <p:ph type="ctrTitle"/>
          </p:nvPr>
        </p:nvSpPr>
        <p:spPr>
          <a:xfrm>
            <a:off x="1524000" y="193675"/>
            <a:ext cx="9144000" cy="735013"/>
          </a:xfrm>
        </p:spPr>
        <p:txBody>
          <a:bodyPr>
            <a:normAutofit fontScale="90000"/>
          </a:bodyPr>
          <a:lstStyle/>
          <a:p>
            <a:r>
              <a:rPr lang="en-US" dirty="0"/>
              <a:t>EDUC </a:t>
            </a:r>
          </a:p>
        </p:txBody>
      </p:sp>
      <p:sp>
        <p:nvSpPr>
          <p:cNvPr id="10" name="Subtitle 2">
            <a:extLst>
              <a:ext uri="{FF2B5EF4-FFF2-40B4-BE49-F238E27FC236}">
                <a16:creationId xmlns:a16="http://schemas.microsoft.com/office/drawing/2014/main" id="{EE1939BC-5094-0440-9986-41B97DDC88E5}"/>
              </a:ext>
            </a:extLst>
          </p:cNvPr>
          <p:cNvSpPr>
            <a:spLocks noGrp="1"/>
          </p:cNvSpPr>
          <p:nvPr>
            <p:ph type="subTitle" idx="1"/>
          </p:nvPr>
        </p:nvSpPr>
        <p:spPr>
          <a:xfrm>
            <a:off x="957263" y="927101"/>
            <a:ext cx="10644187" cy="1087437"/>
          </a:xfrm>
        </p:spPr>
        <p:txBody>
          <a:bodyPr>
            <a:normAutofit fontScale="85000" lnSpcReduction="20000"/>
          </a:bodyPr>
          <a:lstStyle/>
          <a:p>
            <a:r>
              <a:rPr lang="en-US" dirty="0"/>
              <a:t> </a:t>
            </a:r>
          </a:p>
          <a:p>
            <a:pPr algn="l"/>
            <a:r>
              <a:rPr lang="en-US" dirty="0"/>
              <a:t>EDUC has significant outliers in upper bound range. Did calculate IQR with lower bound  7.5 K  and upper bound being 19.5 K , hence after rounding lower bound to 8 and upper bound to 20 ignoring rest of the values as anything above 20 doesn’t make any sense.</a:t>
            </a:r>
          </a:p>
          <a:p>
            <a:endParaRPr lang="en-US" dirty="0"/>
          </a:p>
          <a:p>
            <a:endParaRPr lang="en-US" dirty="0"/>
          </a:p>
        </p:txBody>
      </p:sp>
      <p:pic>
        <p:nvPicPr>
          <p:cNvPr id="3" name="Picture 2">
            <a:extLst>
              <a:ext uri="{FF2B5EF4-FFF2-40B4-BE49-F238E27FC236}">
                <a16:creationId xmlns:a16="http://schemas.microsoft.com/office/drawing/2014/main" id="{0D5C89A9-0308-9443-9936-2822186321DD}"/>
              </a:ext>
            </a:extLst>
          </p:cNvPr>
          <p:cNvPicPr>
            <a:picLocks noChangeAspect="1"/>
          </p:cNvPicPr>
          <p:nvPr/>
        </p:nvPicPr>
        <p:blipFill>
          <a:blip r:embed="rId2"/>
          <a:stretch>
            <a:fillRect/>
          </a:stretch>
        </p:blipFill>
        <p:spPr>
          <a:xfrm>
            <a:off x="723899" y="2549525"/>
            <a:ext cx="5720941" cy="2693988"/>
          </a:xfrm>
          <a:prstGeom prst="rect">
            <a:avLst/>
          </a:prstGeom>
        </p:spPr>
      </p:pic>
      <p:pic>
        <p:nvPicPr>
          <p:cNvPr id="4" name="Picture 3">
            <a:extLst>
              <a:ext uri="{FF2B5EF4-FFF2-40B4-BE49-F238E27FC236}">
                <a16:creationId xmlns:a16="http://schemas.microsoft.com/office/drawing/2014/main" id="{94072113-3243-C246-B3C3-C4E14E0CB7E5}"/>
              </a:ext>
            </a:extLst>
          </p:cNvPr>
          <p:cNvPicPr>
            <a:picLocks noChangeAspect="1"/>
          </p:cNvPicPr>
          <p:nvPr/>
        </p:nvPicPr>
        <p:blipFill>
          <a:blip r:embed="rId3"/>
          <a:stretch>
            <a:fillRect/>
          </a:stretch>
        </p:blipFill>
        <p:spPr>
          <a:xfrm>
            <a:off x="6444840" y="2559843"/>
            <a:ext cx="5156610" cy="2873335"/>
          </a:xfrm>
          <a:prstGeom prst="rect">
            <a:avLst/>
          </a:prstGeom>
        </p:spPr>
      </p:pic>
    </p:spTree>
    <p:extLst>
      <p:ext uri="{BB962C8B-B14F-4D97-AF65-F5344CB8AC3E}">
        <p14:creationId xmlns:p14="http://schemas.microsoft.com/office/powerpoint/2010/main" val="2950383339"/>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108</TotalTime>
  <Words>670</Words>
  <Application>Microsoft Macintosh PowerPoint</Application>
  <PresentationFormat>Widescreen</PresentationFormat>
  <Paragraphs>72</Paragraphs>
  <Slides>17</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17</vt:i4>
      </vt:variant>
    </vt:vector>
  </HeadingPairs>
  <TitlesOfParts>
    <vt:vector size="21" baseType="lpstr">
      <vt:lpstr>Arial</vt:lpstr>
      <vt:lpstr>Calibri</vt:lpstr>
      <vt:lpstr>Calibri Light</vt:lpstr>
      <vt:lpstr>Office Theme</vt:lpstr>
      <vt:lpstr>Name                   : Ayachit Madhukar  Course                 : DSC530 Instructor            : Mr. Shankar Parajulee Date                     : 8 Mar 2021 </vt:lpstr>
      <vt:lpstr>GSS</vt:lpstr>
      <vt:lpstr>About  Dataset</vt:lpstr>
      <vt:lpstr>Variables</vt:lpstr>
      <vt:lpstr>5 Variables</vt:lpstr>
      <vt:lpstr>Year</vt:lpstr>
      <vt:lpstr>Age</vt:lpstr>
      <vt:lpstr>REALINC (Annual Income)</vt:lpstr>
      <vt:lpstr>EDUC </vt:lpstr>
      <vt:lpstr>COHORT </vt:lpstr>
      <vt:lpstr>Income</vt:lpstr>
      <vt:lpstr>CDF</vt:lpstr>
      <vt:lpstr>Education Distribution</vt:lpstr>
      <vt:lpstr>Age Vs Income</vt:lpstr>
      <vt:lpstr>Hypothesis Test</vt:lpstr>
      <vt:lpstr>Regression</vt:lpstr>
      <vt:lpstr>Thank you !!!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GSS</dc:title>
  <dc:creator>Madhukar Ayachit</dc:creator>
  <cp:lastModifiedBy>Madhukar Ayachit</cp:lastModifiedBy>
  <cp:revision>11</cp:revision>
  <dcterms:created xsi:type="dcterms:W3CDTF">2021-03-10T03:23:14Z</dcterms:created>
  <dcterms:modified xsi:type="dcterms:W3CDTF">2021-03-10T05:14:16Z</dcterms:modified>
</cp:coreProperties>
</file>

<file path=docProps/thumbnail.jpeg>
</file>